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89" r:id="rId2"/>
    <p:sldId id="422" r:id="rId3"/>
    <p:sldId id="423" r:id="rId4"/>
    <p:sldId id="425" r:id="rId5"/>
    <p:sldId id="424" r:id="rId6"/>
    <p:sldId id="418" r:id="rId7"/>
    <p:sldId id="426" r:id="rId8"/>
    <p:sldId id="427" r:id="rId9"/>
    <p:sldId id="428" r:id="rId10"/>
    <p:sldId id="429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4B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712" autoAdjust="0"/>
    <p:restoredTop sz="94660"/>
  </p:normalViewPr>
  <p:slideViewPr>
    <p:cSldViewPr>
      <p:cViewPr>
        <p:scale>
          <a:sx n="75" d="100"/>
          <a:sy n="75" d="100"/>
        </p:scale>
        <p:origin x="-1517" y="-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C35C9-D0B2-43EF-8A1C-FEB445BDDE72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4585-C5F3-481A-9351-706D02AB4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429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E2D31B6-DA79-4E34-AFA1-FE60C0245F5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73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 want you to follow this rule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91440" rIns="0" bIns="91440"/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Supporting facts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4320" y="809640"/>
            <a:ext cx="9142560" cy="9072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00000"/>
              </a:gs>
              <a:gs pos="100000">
                <a:schemeClr val="lt1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Shape 17"/>
          <p:cNvPicPr/>
          <p:nvPr/>
        </p:nvPicPr>
        <p:blipFill>
          <a:blip r:embed="rId14"/>
          <a:srcRect r="73757" b="10921"/>
          <a:stretch/>
        </p:blipFill>
        <p:spPr>
          <a:xfrm>
            <a:off x="14760" y="6486480"/>
            <a:ext cx="1460880" cy="3636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1440" y="6467400"/>
            <a:ext cx="9142560" cy="44640"/>
          </a:xfrm>
          <a:prstGeom prst="rect">
            <a:avLst/>
          </a:prstGeom>
          <a:gradFill>
            <a:gsLst>
              <a:gs pos="0">
                <a:srgbClr val="800000"/>
              </a:gs>
              <a:gs pos="50000">
                <a:schemeClr val="lt1"/>
              </a:gs>
              <a:gs pos="100000">
                <a:srgbClr val="800000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hape 19"/>
          <p:cNvPicPr/>
          <p:nvPr/>
        </p:nvPicPr>
        <p:blipFill>
          <a:blip r:embed="rId15"/>
          <a:stretch/>
        </p:blipFill>
        <p:spPr>
          <a:xfrm>
            <a:off x="8678160" y="6505560"/>
            <a:ext cx="457200" cy="3585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media" Target="../media/media13.wav"/><Relationship Id="rId18" Type="http://schemas.openxmlformats.org/officeDocument/2006/relationships/audio" Target="../media/media15.wav"/><Relationship Id="rId26" Type="http://schemas.openxmlformats.org/officeDocument/2006/relationships/audio" Target="../media/media19.wav"/><Relationship Id="rId39" Type="http://schemas.microsoft.com/office/2007/relationships/media" Target="../media/media26.wav"/><Relationship Id="rId21" Type="http://schemas.microsoft.com/office/2007/relationships/media" Target="../media/media17.wav"/><Relationship Id="rId34" Type="http://schemas.openxmlformats.org/officeDocument/2006/relationships/audio" Target="../media/media23.wav"/><Relationship Id="rId42" Type="http://schemas.openxmlformats.org/officeDocument/2006/relationships/notesSlide" Target="../notesSlides/notesSlide10.xml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microsoft.com/office/2007/relationships/media" Target="../media/media10.wav"/><Relationship Id="rId2" Type="http://schemas.openxmlformats.org/officeDocument/2006/relationships/audio" Target="../media/media7.wav"/><Relationship Id="rId16" Type="http://schemas.openxmlformats.org/officeDocument/2006/relationships/audio" Target="../media/media14.wav"/><Relationship Id="rId29" Type="http://schemas.microsoft.com/office/2007/relationships/media" Target="../media/media21.wav"/><Relationship Id="rId11" Type="http://schemas.microsoft.com/office/2007/relationships/media" Target="../media/media12.wav"/><Relationship Id="rId24" Type="http://schemas.openxmlformats.org/officeDocument/2006/relationships/audio" Target="../media/media18.wav"/><Relationship Id="rId32" Type="http://schemas.openxmlformats.org/officeDocument/2006/relationships/audio" Target="../media/media22.wav"/><Relationship Id="rId37" Type="http://schemas.microsoft.com/office/2007/relationships/media" Target="../media/media25.wav"/><Relationship Id="rId40" Type="http://schemas.openxmlformats.org/officeDocument/2006/relationships/audio" Target="../media/media26.wav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19" Type="http://schemas.microsoft.com/office/2007/relationships/media" Target="../media/media16.wav"/><Relationship Id="rId31" Type="http://schemas.microsoft.com/office/2007/relationships/media" Target="../media/media22.wav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audio" Target="../media/media13.wav"/><Relationship Id="rId22" Type="http://schemas.openxmlformats.org/officeDocument/2006/relationships/audio" Target="../media/media17.wav"/><Relationship Id="rId27" Type="http://schemas.microsoft.com/office/2007/relationships/media" Target="../media/media20.wav"/><Relationship Id="rId30" Type="http://schemas.openxmlformats.org/officeDocument/2006/relationships/audio" Target="../media/media21.wav"/><Relationship Id="rId35" Type="http://schemas.microsoft.com/office/2007/relationships/media" Target="../media/media24.wav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audio" Target="../media/media10.wav"/><Relationship Id="rId51" Type="http://schemas.openxmlformats.org/officeDocument/2006/relationships/image" Target="../media/image69.png"/><Relationship Id="rId3" Type="http://schemas.microsoft.com/office/2007/relationships/media" Target="../media/media8.wav"/><Relationship Id="rId12" Type="http://schemas.openxmlformats.org/officeDocument/2006/relationships/audio" Target="../media/media12.wav"/><Relationship Id="rId17" Type="http://schemas.microsoft.com/office/2007/relationships/media" Target="../media/media15.wav"/><Relationship Id="rId25" Type="http://schemas.microsoft.com/office/2007/relationships/media" Target="../media/media19.wav"/><Relationship Id="rId33" Type="http://schemas.microsoft.com/office/2007/relationships/media" Target="../media/media23.wav"/><Relationship Id="rId38" Type="http://schemas.openxmlformats.org/officeDocument/2006/relationships/audio" Target="../media/media25.wav"/><Relationship Id="rId46" Type="http://schemas.openxmlformats.org/officeDocument/2006/relationships/image" Target="../media/image64.png"/><Relationship Id="rId20" Type="http://schemas.openxmlformats.org/officeDocument/2006/relationships/audio" Target="../media/media16.wav"/><Relationship Id="rId41" Type="http://schemas.openxmlformats.org/officeDocument/2006/relationships/slideLayout" Target="../slideLayouts/slideLayout1.xml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5" Type="http://schemas.microsoft.com/office/2007/relationships/media" Target="../media/media14.wav"/><Relationship Id="rId23" Type="http://schemas.microsoft.com/office/2007/relationships/media" Target="../media/media18.wav"/><Relationship Id="rId28" Type="http://schemas.openxmlformats.org/officeDocument/2006/relationships/audio" Target="../media/media20.wav"/><Relationship Id="rId36" Type="http://schemas.openxmlformats.org/officeDocument/2006/relationships/audio" Target="../media/media24.wav"/><Relationship Id="rId4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9.png"/><Relationship Id="rId3" Type="http://schemas.microsoft.com/office/2007/relationships/media" Target="../media/media2.wav"/><Relationship Id="rId21" Type="http://schemas.openxmlformats.org/officeDocument/2006/relationships/image" Target="../media/image42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38.png"/><Relationship Id="rId2" Type="http://schemas.openxmlformats.org/officeDocument/2006/relationships/audio" Target="../media/media1.wav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microsoft.com/office/2007/relationships/hdphoto" Target="../media/hdphoto1.wdp"/><Relationship Id="rId5" Type="http://schemas.microsoft.com/office/2007/relationships/media" Target="../media/media3.wav"/><Relationship Id="rId15" Type="http://schemas.openxmlformats.org/officeDocument/2006/relationships/image" Target="../media/image36.png"/><Relationship Id="rId23" Type="http://schemas.openxmlformats.org/officeDocument/2006/relationships/image" Target="../media/image44.jpeg"/><Relationship Id="rId10" Type="http://schemas.openxmlformats.org/officeDocument/2006/relationships/audio" Target="../media/media5.wav"/><Relationship Id="rId19" Type="http://schemas.openxmlformats.org/officeDocument/2006/relationships/image" Target="../media/image40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6.xml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2240" y="24120"/>
            <a:ext cx="911772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Weekly 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588360" y="353160"/>
            <a:ext cx="258192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Wangwon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Lee, 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2019/05/04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7" name="Table 3"/>
          <p:cNvGraphicFramePr/>
          <p:nvPr>
            <p:extLst>
              <p:ext uri="{D42A27DB-BD31-4B8C-83A1-F6EECF244321}">
                <p14:modId xmlns:p14="http://schemas.microsoft.com/office/powerpoint/2010/main" val="2407891537"/>
              </p:ext>
            </p:extLst>
          </p:nvPr>
        </p:nvGraphicFramePr>
        <p:xfrm>
          <a:off x="-3960" y="748439"/>
          <a:ext cx="9184472" cy="6362470"/>
        </p:xfrm>
        <a:graphic>
          <a:graphicData uri="http://schemas.openxmlformats.org/drawingml/2006/table">
            <a:tbl>
              <a:tblPr/>
              <a:tblGrid>
                <a:gridCol w="4575960"/>
                <a:gridCol w="4608512"/>
              </a:tblGrid>
              <a:tr h="40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This </a:t>
                      </a: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"/>
                        </a:rPr>
                        <a:t>Next week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</a:endParaRP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0000"/>
                    </a:solidFill>
                  </a:tcPr>
                </a:tc>
              </a:tr>
              <a:tr h="2788503"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Activation</a:t>
                      </a:r>
                      <a:r>
                        <a:rPr lang="en-US" altLang="ko-KR" sz="2800" b="1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Maximization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Apply AM to the</a:t>
                      </a: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other model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endParaRPr lang="en-US" altLang="ko-KR" sz="1800" b="1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Class Activation Map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What is CAM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Apply CAM to 1D model</a:t>
                      </a:r>
                    </a:p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altLang="ko-KR" sz="2800" b="1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altLang="ko-KR" sz="2800" b="1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80000" marB="18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419040" indent="-3416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Mapping the</a:t>
                      </a:r>
                      <a:r>
                        <a:rPr lang="en-US" altLang="ko-KR" sz="2800" b="1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brain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To study the brain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AFNI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RDM matrix</a:t>
                      </a:r>
                    </a:p>
                    <a:p>
                      <a:pPr marL="432000" marR="0" indent="-28548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-"/>
                        <a:tabLst/>
                        <a:defRPr/>
                      </a:pPr>
                      <a:r>
                        <a:rPr lang="en-US" altLang="ko-KR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Extract feature for mapping</a:t>
                      </a:r>
                      <a:endParaRPr lang="en-US" altLang="ko-KR" sz="18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80000" marB="180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B8B7"/>
                    </a:solidFill>
                  </a:tcPr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Interesting and new finding</a:t>
                      </a:r>
                      <a:endParaRPr lang="en-US" altLang="ko-KR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+mj-lt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94181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Visualization</a:t>
                      </a: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Class Activation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Map (</a:t>
                      </a:r>
                      <a:r>
                        <a:rPr lang="en-US" altLang="ko-KR" sz="2000" b="0" strike="noStrike" spc="-1" baseline="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GradCAM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200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72000" marB="72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8885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 / Discussion </a:t>
                      </a:r>
                      <a:endParaRPr lang="en-US" altLang="ko-KR" sz="20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 marL="91080" marR="91080" marT="36000" marB="3600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4360">
                <a:tc gridSpan="2">
                  <a:txBody>
                    <a:bodyPr/>
                    <a:lstStyle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20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The aim of this month</a:t>
                      </a:r>
                      <a:r>
                        <a:rPr lang="en-US" altLang="ko-KR" sz="20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:</a:t>
                      </a:r>
                      <a:r>
                        <a:rPr lang="en-US" altLang="ko-KR" sz="20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Arial"/>
                        </a:rPr>
                        <a:t> To study brain data.</a:t>
                      </a:r>
                      <a:endParaRPr lang="en-US" altLang="ko-KR" sz="2000" b="0" strike="noStrike" spc="-1" baseline="0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Arial"/>
                      </a:endParaRPr>
                    </a:p>
                  </a:txBody>
                  <a:tcPr marL="91080" marR="9108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4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ustomShape 4"/>
          <p:cNvSpPr/>
          <p:nvPr/>
        </p:nvSpPr>
        <p:spPr>
          <a:xfrm>
            <a:off x="2603880" y="649764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56697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CAM – Target attention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10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066" y="2353162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066" y="3003345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066" y="3733046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513" y="2353480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513" y="3003557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513" y="3733152"/>
            <a:ext cx="3851982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utput_layer_00th_zero_female_base_inpu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643758" y="2641194"/>
            <a:ext cx="487363" cy="487363"/>
          </a:xfrm>
          <a:prstGeom prst="rect">
            <a:avLst/>
          </a:prstGeom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066" y="4550735"/>
            <a:ext cx="3851982" cy="3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066" y="5326130"/>
            <a:ext cx="3851982" cy="3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513" y="4551053"/>
            <a:ext cx="3851982" cy="3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5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513" y="5326129"/>
            <a:ext cx="3851982" cy="3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01-output_layer_00th_zero_female_base_outpu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4164037" y="2641193"/>
            <a:ext cx="487363" cy="487363"/>
          </a:xfrm>
          <a:prstGeom prst="rect">
            <a:avLst/>
          </a:prstGeom>
        </p:spPr>
      </p:pic>
      <p:pic>
        <p:nvPicPr>
          <p:cNvPr id="8" name="output_layer_00th_zero_male_base_inpu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5692030" y="2641192"/>
            <a:ext cx="487363" cy="487363"/>
          </a:xfrm>
          <a:prstGeom prst="rect">
            <a:avLst/>
          </a:prstGeom>
        </p:spPr>
      </p:pic>
      <p:pic>
        <p:nvPicPr>
          <p:cNvPr id="9" name="02-output_layer_00th_zero_male_base_outpu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244407" y="2641194"/>
            <a:ext cx="487363" cy="487363"/>
          </a:xfrm>
          <a:prstGeom prst="rect">
            <a:avLst/>
          </a:prstGeom>
        </p:spPr>
      </p:pic>
      <p:pic>
        <p:nvPicPr>
          <p:cNvPr id="10" name="output_layer_01th_one_female_base_inpu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643757" y="3246474"/>
            <a:ext cx="487363" cy="487363"/>
          </a:xfrm>
          <a:prstGeom prst="rect">
            <a:avLst/>
          </a:prstGeom>
        </p:spPr>
      </p:pic>
      <p:pic>
        <p:nvPicPr>
          <p:cNvPr id="11" name="03-output_layer_01th_one_female_base_output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4164036" y="3245683"/>
            <a:ext cx="487363" cy="487363"/>
          </a:xfrm>
          <a:prstGeom prst="rect">
            <a:avLst/>
          </a:prstGeom>
        </p:spPr>
      </p:pic>
      <p:pic>
        <p:nvPicPr>
          <p:cNvPr id="12" name="output_layer_01th_one_male_base_input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5692029" y="3245682"/>
            <a:ext cx="487363" cy="487363"/>
          </a:xfrm>
          <a:prstGeom prst="rect">
            <a:avLst/>
          </a:prstGeom>
        </p:spPr>
      </p:pic>
      <p:pic>
        <p:nvPicPr>
          <p:cNvPr id="14" name="04-output_layer_01th_one_male_base_output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244408" y="3245681"/>
            <a:ext cx="487363" cy="487363"/>
          </a:xfrm>
          <a:prstGeom prst="rect">
            <a:avLst/>
          </a:prstGeom>
        </p:spPr>
      </p:pic>
      <p:pic>
        <p:nvPicPr>
          <p:cNvPr id="15" name="output_layer_03th_three_female_base_input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623437" y="4071766"/>
            <a:ext cx="487363" cy="487363"/>
          </a:xfrm>
          <a:prstGeom prst="rect">
            <a:avLst/>
          </a:prstGeom>
        </p:spPr>
      </p:pic>
      <p:pic>
        <p:nvPicPr>
          <p:cNvPr id="16" name="05-output_layer_03th_three_female_base_output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4164037" y="3970793"/>
            <a:ext cx="487363" cy="487363"/>
          </a:xfrm>
          <a:prstGeom prst="rect">
            <a:avLst/>
          </a:prstGeom>
        </p:spPr>
      </p:pic>
      <p:pic>
        <p:nvPicPr>
          <p:cNvPr id="17" name="output_layer_03th_three_male_base_input.wav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5724127" y="4084703"/>
            <a:ext cx="487363" cy="487363"/>
          </a:xfrm>
          <a:prstGeom prst="rect">
            <a:avLst/>
          </a:prstGeom>
        </p:spPr>
      </p:pic>
      <p:pic>
        <p:nvPicPr>
          <p:cNvPr id="18" name="06-output_layer_03th_three_male_base_output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244408" y="4084702"/>
            <a:ext cx="487363" cy="487363"/>
          </a:xfrm>
          <a:prstGeom prst="rect">
            <a:avLst/>
          </a:prstGeom>
        </p:spPr>
      </p:pic>
      <p:pic>
        <p:nvPicPr>
          <p:cNvPr id="19" name="output_layer_10th_bed_female_base_input.wav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623437" y="4877323"/>
            <a:ext cx="487363" cy="487363"/>
          </a:xfrm>
          <a:prstGeom prst="rect">
            <a:avLst/>
          </a:prstGeom>
        </p:spPr>
      </p:pic>
      <p:pic>
        <p:nvPicPr>
          <p:cNvPr id="20" name="09-output_layer_10th_bed_female_base_output.wav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4164037" y="4877322"/>
            <a:ext cx="487363" cy="487363"/>
          </a:xfrm>
          <a:prstGeom prst="rect">
            <a:avLst/>
          </a:prstGeom>
        </p:spPr>
      </p:pic>
      <p:pic>
        <p:nvPicPr>
          <p:cNvPr id="21" name="output_layer_10th_bed_male_base_input.wav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5724128" y="4877323"/>
            <a:ext cx="487363" cy="487363"/>
          </a:xfrm>
          <a:prstGeom prst="rect">
            <a:avLst/>
          </a:prstGeom>
        </p:spPr>
      </p:pic>
      <p:pic>
        <p:nvPicPr>
          <p:cNvPr id="43" name="10-output_layer_10th_bed_male_base_output.wav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244406" y="4877321"/>
            <a:ext cx="487363" cy="487363"/>
          </a:xfrm>
          <a:prstGeom prst="rect">
            <a:avLst/>
          </a:prstGeom>
        </p:spPr>
      </p:pic>
      <p:pic>
        <p:nvPicPr>
          <p:cNvPr id="44" name="output_layer_15th_tree_female_base_input.wav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623437" y="5702107"/>
            <a:ext cx="487363" cy="487363"/>
          </a:xfrm>
          <a:prstGeom prst="rect">
            <a:avLst/>
          </a:prstGeom>
        </p:spPr>
      </p:pic>
      <p:pic>
        <p:nvPicPr>
          <p:cNvPr id="45" name="15-output_layer_15th_tree_female_base_output.wav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4164035" y="5703980"/>
            <a:ext cx="487363" cy="487363"/>
          </a:xfrm>
          <a:prstGeom prst="rect">
            <a:avLst/>
          </a:prstGeom>
        </p:spPr>
      </p:pic>
      <p:pic>
        <p:nvPicPr>
          <p:cNvPr id="71" name="output_layer_15th_tree_male_base_input.wav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5724128" y="5703980"/>
            <a:ext cx="487363" cy="487363"/>
          </a:xfrm>
          <a:prstGeom prst="rect">
            <a:avLst/>
          </a:prstGeom>
        </p:spPr>
      </p:pic>
      <p:pic>
        <p:nvPicPr>
          <p:cNvPr id="72" name="16-output_layer_15th_tree_male_base_output.wav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244405" y="5703980"/>
            <a:ext cx="487363" cy="487363"/>
          </a:xfrm>
          <a:prstGeom prst="rect">
            <a:avLst/>
          </a:prstGeom>
        </p:spPr>
      </p:pic>
      <p:sp>
        <p:nvSpPr>
          <p:cNvPr id="89" name="CustomShape 2"/>
          <p:cNvSpPr/>
          <p:nvPr/>
        </p:nvSpPr>
        <p:spPr>
          <a:xfrm>
            <a:off x="62376" y="986000"/>
            <a:ext cx="8614080" cy="1146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Make CAM for each class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As I expected it, the most of result </a:t>
            </a:r>
            <a:r>
              <a:rPr lang="en-US" altLang="ko-KR" sz="2000" dirty="0"/>
              <a:t>focus on </a:t>
            </a:r>
            <a:r>
              <a:rPr lang="en-US" altLang="ko-KR" sz="2000" dirty="0" smtClean="0"/>
              <a:t>overall input.</a:t>
            </a:r>
            <a:endParaRPr lang="en-US" altLang="ko-KR" sz="2000" dirty="0"/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As the result, the model focus on unvoiced sound than voiced sound.</a:t>
            </a:r>
            <a:endParaRPr lang="en-US" altLang="ko-KR" sz="2000" dirty="0" smtClean="0"/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flipV="1">
            <a:off x="5076056" y="2276872"/>
            <a:ext cx="0" cy="39144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23528" y="23633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23528" y="30033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23528" y="37024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Three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23528" y="45720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3528" y="5326129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9337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Question?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263700" y="3068960"/>
            <a:ext cx="8614080" cy="1045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lang="en-US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329280" y="649296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620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Previous Work – ch32 model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2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X axis: each filter (sorted by most highest frequency of each filer)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Y axis: frequency</a:t>
            </a:r>
            <a:endParaRPr lang="en-US" altLang="ko-KR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7" y="2132856"/>
            <a:ext cx="1821596" cy="189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72" y="2145867"/>
            <a:ext cx="1778225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79" y="2150204"/>
            <a:ext cx="1830271" cy="18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698" y="2154541"/>
            <a:ext cx="1795575" cy="185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6" y="4499011"/>
            <a:ext cx="1639437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36" y="4490337"/>
            <a:ext cx="1648112" cy="189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909" y="4499011"/>
            <a:ext cx="1656786" cy="187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91" y="4490337"/>
            <a:ext cx="1656786" cy="189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491" y="17726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1st layer 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97362" y="1772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2nd layer &gt;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50592" y="17726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3rd layer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3363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4th layer 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491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5th layer &gt;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9736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6th layer &gt;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5059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7th layer &gt;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13363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8th layer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Activation 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Maximization </a:t>
            </a: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 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ch64 </a:t>
            </a: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model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3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It is very similar to the previous results</a:t>
            </a:r>
            <a:endParaRPr lang="en-US" altLang="ko-KR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112" y="2104789"/>
            <a:ext cx="2023826" cy="195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664" y="2128071"/>
            <a:ext cx="1975640" cy="190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82" y="2100132"/>
            <a:ext cx="2033464" cy="19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3028" y="2118758"/>
            <a:ext cx="1994914" cy="192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53" y="4428401"/>
            <a:ext cx="2084942" cy="201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4904" y="4423070"/>
            <a:ext cx="2095976" cy="2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5801" y="4417741"/>
            <a:ext cx="2107003" cy="20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6983" y="4417742"/>
            <a:ext cx="2107003" cy="20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491" y="17726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1st layer 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97362" y="1772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2nd layer &gt;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50592" y="17726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3rd layer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3363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4th layer 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491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5th layer &gt;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9736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6th layer &gt;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5059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7th layer &gt;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13363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8th layer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Activation 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Maximization – VGG like model 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4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It is also very similar to the previous </a:t>
            </a:r>
            <a:r>
              <a:rPr lang="en-US" altLang="ko-KR" dirty="0" smtClean="0"/>
              <a:t>results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But I couldn’t why the result is noisy…</a:t>
            </a:r>
            <a:endParaRPr lang="en-US" altLang="ko-KR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112" y="2104789"/>
            <a:ext cx="2023826" cy="195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664" y="2128071"/>
            <a:ext cx="1975640" cy="190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82" y="2100132"/>
            <a:ext cx="2033464" cy="19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3028" y="2118758"/>
            <a:ext cx="1994914" cy="1927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53" y="4428401"/>
            <a:ext cx="2084942" cy="201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4904" y="4423071"/>
            <a:ext cx="2095976" cy="202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5801" y="4417742"/>
            <a:ext cx="2107003" cy="203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6983" y="4417743"/>
            <a:ext cx="2107003" cy="203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491" y="1772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2nd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97362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4th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50592" y="17726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6rd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3363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8th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811" y="41210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10th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78682" y="41210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12th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31912" y="41210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14th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94683" y="41210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en-US" altLang="ko-KR" dirty="0" smtClean="0"/>
              <a:t>16th </a:t>
            </a:r>
            <a:r>
              <a:rPr lang="en-US" altLang="ko-KR" dirty="0" smtClean="0"/>
              <a:t>layer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5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Activation 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Maximization – </a:t>
            </a:r>
            <a:r>
              <a:rPr lang="en-US" altLang="ko-KR" sz="32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tanh</a:t>
            </a:r>
            <a:r>
              <a:rPr lang="en-US" altLang="ko-KR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model </a:t>
            </a:r>
            <a:endParaRPr lang="en-US" altLang="ko-K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5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052736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X axis: each filter (sorted by most highest frequency of each filer)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 smtClean="0"/>
              <a:t>Y axis: frequency</a:t>
            </a:r>
            <a:endParaRPr lang="en-US" altLang="ko-KR" dirty="0"/>
          </a:p>
        </p:txBody>
      </p:sp>
      <p:sp>
        <p:nvSpPr>
          <p:cNvPr id="2" name="AutoShape 2" descr="data:image/png;base64,iVBORw0KGgoAAAANSUhEUgAAAPoAAAD4CAYAAADFJPs2AAAABHNCSVQICAgIfAhkiAAAAAlwSFlzAAALEgAACxIB0t1+/AAAADl0RVh0U29mdHdhcmUAbWF0cGxvdGxpYiB2ZXJzaW9uIDMuMC4yLCBodHRwOi8vbWF0cGxvdGxpYi5vcmcvOIA7rQAAIABJREFUeJztvWecZVd15r1uqJyrunJ1d3UOklo5IYNklIgDQggBRmQbbLBxAGZgGGM8YONhzDAzYDxggshZgBJWQhIo59jqXN3VXd2Vc7zp/SDPvP6w/g++20eXW1V3fTznt8/Z99y99l7hWc+K5XI5K0lJSrKyJf7bnkBJSlKSF15Kil6SkqwCKSl6SUqyCqSk6CUpySqQkqKXpCSrQJK/7QmYmV163l9z6P/Bp9zLo79/Pg5pv+mwez09cBzHzL7uHPd6/RNDOGZu6xr3eqqG98+GJ0fxnlEGZHgMh0xdvNW9XneT/93MzI699zT3es8/PY1jMtvX473kMf83ze/oxDFltz2C90jG3un/5y3feAjH7PvvZ7nXO+7hJdfwGP/nCxtb3OsVd/O3e+7zJ7vXr7v4Czjmyp9+wL1+y+v+O47ZsvZ4jO4VhaKvKlHpzBj+T3lLvNVfkGZmnZ+9172eq6vDMdnyBN7LdDa71yuGZnFM7ix/8dtT+3BM6wP+hpfJZHBMtgbuxfj3xLL8Hx0/r9y93lJ3Ko6pbZl2r//Fu/4Ix9ir/Mtv/MSHcMgj/8SPKyn6v0eihiBEiGnIlfFfO/T+F7nXO7/Bp9JcVyXeq/3B/e71vdeegWN2fPSEez2b5HkfeKO/ofT+JQ6xnX/tW3ET5/fgmFyCLbKeX86718uGfGU2Mxs44lt+lfuO4hgzf37NT8+IMSwlRf8XiRUzbiie/0mf7evHezM9HXk/r+bYAt6LV/qbQHzYP/3MDK2XXDqNQ9bdxnMgefYjXe71rjt5TCyTxXtlo76VEltYxDHJ9jn/hvitBn95fCHFY4SUFP0FkOBNI8oTXSyidPsSvJ7fn9w/wC8Dk3/rVzgekW32x+SOHsMxAy+qcq/33M1T2/E/Rtzrk6e14pic2FiPv9Q/nXMirJ0Z8DeO3LxvHTx/078cH53iMUJWl6IrRSrmE134jCSJVl7IVQcr3Oux8jIcM/G7G/Fe06/BepjnUy6z+4h7PbGGYws5dqtRnvtT/zt03iWspLgIph7yT9TJ9fztslW+omfn87dQcnNicxCyfBU9YsWM0SYgAmTFbO5nRjlSn9oBpqSQ5Dybs7lF30I4/totOKb9//g+emZsAsds+MpB97owgG3zt31lmu3xrQMzs1iag3uk0OUzvBjWrIXfJIKIJMpSU7J8FT1qKZTShkTdlY9O+5MIxm36jH8qxap48Vcf4Qh6rMYfl6rBIRZvbPCfVcF+/dCl69zrzV8fxDEqW0CSS/KYzm/5Actcrx8LMDN77gL/tzYHWGqWKvno/y6J8YHFEuJTqxRawPPIqsgtstm87x217vXtn2CcQXzGN/fNzDItvr9dPci/JzM8jPdIsmW+oiup2OdbDvNt4lnqPwL3Jl3PWYnGp8Csz+W/6EKrTUuK/n+liM1wJTkyAkROvPYwnFgpNgtz1azo2XJ/GY2czh+15QfV/rPm2K0on87/T+q/ute9XndUKJkwqU+83gcodf7sEI6ZeIu/qbTxDFhCrAArKfr/E/TR5Ri4oR4VtRUAkp3mvO58qz+HnFjgw2c14r2Wr9znXi97JaMXY92Q4tvn++FmZqO7/O9Q/z0cYs17fFM3VSNM+gTfqz/ib4bjL+nl51mIuRitlBT9/0rIf0G7q9JLpbRZmETIJlTGvm660VfoWLV/ypqxMpuZxWt8Zzwr0ujTJ/vR8Gqh6CHu1eEr/G/XeasYRP+DmVWM+MG9qrvEBnXyLvGyPCXA3DcrKfr/k0gj6FGf6EJo3vFeRn6Vj/gnVkwgwizOp1x21g/UVQ7xplYx4Z+0yY29OKZ8In/LZuff+Hn08bMFaEik19K1/u5VUcmuTXw7oNkKyO60fBVdfSOxI5MofDOPyXuI/HNpDrkA0z02I3zdKUClNfvRYTOz0VdxHn3N1/2ikrjIBNFvyg74wTMzs5qB/BF9U6e1u9flxq7+I7jX/47tOCb5gHhXnpJbzj66+uiF2vNimRAf3R8Tah0ojHW+khn2TzIzs56bfH8718fY6zU1fGKRb999KyPjYmOT7vX0aX6wy8ysvi9/gMlMp2+JVI3wLh0TQUnajNd+iesEdn9mG94rlBSFoheDhJzokc8BMNYhM6M8tZnZc+/1723/OKeI4kMMZJm/2C9emW5htFjTXf7z4k/uxzEU31CGVdtDflByegMn+XOVHFwY3el/o/nfhWo8M7NYWO47Sikp+r9ILB1iuhdmjMXESU+Pa6zHIds++IR7PStM1oQI1JWP+ydt5VNcWKMQcCT9H/Rry3s+zYHCdB0orfKGxIlef9i/13kDYxCOXZF//j9q1OWyVfSoP4SqWEKhIQUMxtGCVb/n6Pv8E7jzs6wwk+d2473a6x93r2dP3oxjhq7Y5F5veZqx3Ouu92G96p/re6VvVbQLv1l9u3S1v+nO7+D4wdQm/3l+9OCFkWWr6JFLiP4VMSd++pDPsmNmVtcPzC/Ccpht46h7zZKPde9/ObsPjfv9xa828FgANjy+REc3v0jV8leM+Sd6xVN+kY6ZWUeTv6kVUkqK/i8ST+W/iMgMDwHfmFlYvhzmQDXiZmZLNf7iT/auxTGd33+OJ9Hc5L+nkU/GuVZ/U6n7vu9WmJlZI4N2SOpov1Omu/gfMpWwGYp6hPLp/NdW1FL8ik6ppagt4ABFj9wKoHsBxBPxVr9u2sys5oR/KuXG/Ui4mVl6B/uZyWE/4FU1yBZCjlae+D7PfdKPyG95/4M4poxS2OKTKtO94hePutcP/Zdzccylr/bTj3tu4jmglAAz/0pCTtQI02vFIGlB4DBzmX9yV4v03vAZHKVu+7x/Cq+9kZfXsUt5IyIpG88//dhy/bPu9fGX78Axqnpt+A98ElElR2Z9CiwzrrqLWlamogeIyp3iGNocComMCzBEagYBAlvLytx1A+fYcy3+Qt77TlrgZolF/zukLjkTx1SfyN+yOfa2k9zrNYPiZBQApSTECsu4tMCeftAHG20qKfq/EggQRR51X/JznWp3t3RIpD7iiQc8rvJG35TMnLETxySG2Ky3Ft9H3/p3B3DIoT/ySSnK72Ka6vZxf4z6BF3/xze1J67wKa/NzGJApGFmVjXqb5KLjaxKmYYAsohSeu3fIQpKSie6UPQYQG2DoLFmQac90Ssl4JQ1M9v7EV9htn7CN3PNzKyG8+hTp/ipt0w501nVHIMg4mbmj88EIAfTZwE0NbDwaKnen0OKYQsWnw3gwIpYil7RYxSIito9Rooehn4WKr0WC8C6Z0YYfpqp9U3JzBQTD85exj5t1Qmf5EJRRNMGldnNvO59n/TLXnu5f4OV7YFYxTpOeSkoMrlK1QMCH3+asOsLJMWh6IUKaok8MfGeWR37rTEy3UN99BDeugAfPV4Dm5p4TzwlUHML/vPmm/l5HT/a617Pnun71GZm62/Mn+sutY2BPiSxRYasJuA7ZMv4t7Z8Q3BqFUiKQ9GVBPjoIXQ7RL0kz1JIw8hofADoQ0lI5L98n8/xlmhjU1ttKLPr/IVcLQpHUif56bqJjWwFVE74z2OnwmxiK/xWCAaameVqBXfeT3xIXfJyH55rZjZ4jg/DXfszHBK5FL+iRyjoBhhXYElFDyiHjVxgvSq6557b/ZMxtZVPv/JJPuVmu333ZvQU/nrrb/C/nSptpRp2JXMd/hzqjghTe4qJMNMv9bMCI7u4EGbNUyHBuOjac5ktB0UvkI+eC0qvgaIr/RcnMFkiMdGmiL5Ddnwch0z3+v5pJUSUzcxmO3kOzV/1MfJN9zHS7vgrfGIMZTmkq33HXoW61v6zny0Y3ymiZ4KJNlXnv22pkf/XyV7/27HdEL0UvaKHBKKY4klEbbOcUkGJ2AwPEtoHBf9305NQIjrMFWVVvxZ0z/W+0hx8Byt67WH/P2q+llFuufNEKShIbK+PQY/t4FhApoF96ukeX2WWWvh79/5n/k2FkqJXdKL1CUKlBUBJpaCPzkOC6HolRbR/ObF5Aw7pv8xPva37Lkfd4yK9NvhKP4rf+yNuIpF9Zo97PbmB02vpewEHL75P+jSuoCOJDzAVdarOL9TZ+Qkuahl+m58taLqWqwWjluJX9AhbCSvrIMgTCOmaEVSPnn+3GIX0m9npWy9LG5iAuGwf915r/fZj7vUsgJDMzLK/4wNWBk5hg7brJn9jTR/muncDI071V8t1Mjx3/Q/877D/c+LbPeq/y4cZPS94WCirVEhxKLo65YioL4h2ReRHlR8MguaxTKEJBz7C6rXcJJ/ONXt8k7p8gOmn+t/CJ2Pn3/v91pdedjaOKZv2N4HOHzPDzMw5ve71SqHoyXEfs5rbIHL8YmPd926/xHftl9j1G2YQXsGkOBS9GERweaOEkFVEjRkgC0FsXN1/5ytmpoLBQU17+MQiuufjL+I5tDzlb7qVlezXT2z2n6coI49e7rspVUP8P8SnOV/fuNePRywI2qzGA2H90qKUold0Mrc1iycooDKBywUJOb0GTnRJNBliugszk+C2sTq/7ZKZWRZy2OOb+ZSrEF1S4m2+qdu4l8fMt/iK3vhrrrorX8dxBxRybcTfkG7jiPyaG3ygz+DrmNSy/Q7f5y9kKLfoFT3S9Joy3UVKBQUa3gVtQhGLgnH2v9T3gzf+gGGzh67kdsbZpG/ONj7D0M/4kr9JDlzBtNItu/NngZ1d63/vqhFRoTYCRezGjShlf/T93K4JZUUWtai1Hxh8cB+lTnQwdTWaNaBMVQmmBVUwzh+TOdCHY7rv9s3Zqe3M4FIjsNxNDw251w++hY3qnl/6Sqt89P5r/DhB1504xNogs5UR+3q2ji2bxJw/71Qt/0dUYKRaW0ctxaHoSuBEDyLgV+m1kBOd0HTKDxemOwJmxBSQSqqWTXfyJ6uGOKDU8Bgvyrktvune+3PBWFMH8QCBTUhx30iUwRf7p0jLQyImIw6eqbN9oM/Mdv52MUHrVSgpfkWPkkpKBNxy0A5XCcJmA5TZzIIgtRQhjjewnzl8hj+m+07xfaYZMJNL+HDb+S4GnlTfDg0PNnAwLh6Aaeq6w7cIl0SdSWKIUYUjr/bz6OWCNmvuZL93evkxTlmuTNNdSQjxBCmaOtHJf1fKFxJBD8HHB2AJ0qK1UXLWB6VkKhUwh+ddvddPy6m2UEQoaWJMPANxAuHeje3w79UKrHumi+MR5WCkzK7j5yUXfvsIyqJQdGnqYjAuJHotTqwK/1PE5gOOkUCse4gwnRVPonEfVIHd4LOxmJn1/xlzpa39qs8QmxG5fLKuYsLqWv91/79Qyas1T/lKRlF/M7PECM87W+H7D5t+yBtUYsr365X6R4zhLA5FVxKUXiNRaKgyWHhzEXdjESc6mvUqGAc18XGREz9+kT+m6S5GhFWMC3ekx29FMHg1Nx6kEtayGV7+FWN+KbENMdCn9iYfNjv79tNxjPreFF1HbgIzyx3mlGGhpOgVPQgCG5LCEqm3/N8f6KPTGJVHpwCe8NFjGXieAg2pxgqH/IW8cAWDPDtvAWJEERQdOcuPXjeJmpHMmf5mow6KbDUHz2Z7ffthsYXHVPVAw4w9os9cxFIcil4gCGxMKHO2zL8n1Z9cgajTawGSm+Zc8LYv+/ntiRdxIGy6l99VCTRTjXt5w802+EUy8YMcoJrr8H1nhRmf6vUVUPH6xUXgMT7npyAzKrB+3E8/Sll9wTgw3dWhjcE4QSUVQDyI/mQow0wAZoDmrerrp7b5p32mgi2HjT/iElZltpJM7vQVpvYRjni3PwSmuxA6ubNi5WebOI9Xe9j/3oNvZh+96jhU5D3ErZZJFHmKkmWr6FE/K5cIeA999NCTOQS6C3j7+Hpmi6n7oc+meOQvudtIzQnOR1Xe78NCj7+F68fTUPUae72Yw4/BRhcbZPMv+9zrA1cyAi8GqD0z3jh6r34Sx8xe6f+mGkFqGbUUh6IHRN1VpB6BJxErOla8qTx6xGWq9C5VpjrwQX/hbfg+12HnjnK6bvgqX6ErJvmk77zdD6D1v4aLZxbeeZ57veVr7KSPXOLj4xVkNZfkm+WT/vfed63fodbMbMdH/eq6Qpa6FIeiSwhslFj3/BVdRtCh66YMuIUECtWJnvKflwOoppnZ2n/0TcbsPI8ZfxN3UGm72cdy738/F6HUnPCBJ12fEWQM557C90BmevxvR/lwM5PrsWLKv1m5VzjpAWCs1eejgwQ1SZBpkwDTnXz0AnJGYhOJSk6vHYQuKWtv5SDUfKv4dmk/7tB1NxNPzLf6i7/hlG04ZmSH7z40i6j7+p/4gbDjl7DlkGlgpR2/xg9yVv2CsxyZFvD5+3BI5FL8ih4SdadcdUB+VAqY7qqPdxCVlBIAzOQq+BShDqNLjZzaUqSkWWj8MNfGc0iBy18v5p0NKEc4frGv0BnRl0N11p3v85V2qZef1wEElcp0j7rlWFEouvS3yUdXJnUA8CTkRI+VwaIM6MwqJSCPrqRmwN8Ij5/Py6Fxn6hHB3DOGPMv2pav+Hl0SruZmbU8lX8DBwLmTPUKZNwBBri0PurXnTf//BkckzrJd2FiR7hxZdRSFIoeJAG6JJWZbilFCkjJBYkkh4T5iV7ns50+gENxqo+dzN+h8Vu+yV85KuY94qfREiKIGAdsgIKSjuwCH52zhTZ/NrdrarrObwI5/h84ftD0sO8+BCHgVyxnXAgENsR0D+mDRz46+KwviND3AYIEM7POe32FOXI5l7Z23S1+U9a/1/25h3nMVv+UW2rmE/3g6/wqsM1/wXmqpuf8hTK/htdC1X6G1O7+Xz44KC6Ce+XTPrS4UhFSrETTPUTRg4pDlKIHvAdLW6P2w1XUnaLrItI7tcFXpt7PPI5jsvPQGNzMht73Ive6qh/v/m9+a6P4Wdy6efNfcK6aJA0VeWnRPSHbz+i8qkO+NVR9gv/zmruh6IensEIVPUBCuNNlM4gQXA65AiKYE7mA9ZKb4Qh6830wZq1/YpqZJUT76ObdPmJtaj1HzxK1EI177jCOGXifn/9v/4K/aZiZLTX4/1FONb85lfnfqs6F0/6nXNpqVRDFny5cl9XiUHQVWCPTNCTgpfLoIbUzYLrHFwJKW9V71AZFJ7cqyZ2EBSZiDkOv5cXfdpcfWFs6hamk9n/Ej9S1P8i5yY77/Oi+WgkLLf7dxILoHPv0Abw3fgh88TN43m034C2UFRl1Dwp4hRBPhJzoam6EoIq6+aKIv8QoHiCqwCZf4sM/F5r4RS3/xECWxYt9ME1WpLBSHf5mWHOUN8l0nf+bVHhl48cfca/3f5C7n9oW7hYTy4KF0MDzzkbJDbdise4gQS2ZhISd6BFj3UOEotRiU6s+7vv1C00cCDv6Ud8PNzNre9QHxrQ/yEi7hWZ/F8glGGRTccg3mzNi8SeAilq5atknfZ/azGzzn/r/7aG/8dsumQnYc4TEp79JikPRQ6LuMo+ef9Qd7yncOlkb6kQPKdIJqZUXc0ju8bHXqXOYKCLJLr+lavz5zbbz8iqb8b/DwhpGpdUcyp/uef4kP+6wVC+on9b5BJBmZnvf59/b8vds7gdFbFZk2+SQqHuAjy593QBBRY+4FFUKtYVSJBKA6Ov5EQfCZk7narjKG/z0VkOv3yjCzCx9ua+AiSWxSYpebvieav97Z8t5/YxcyIpevdVPwO/+azb3t3/Ajy2o3nTYUy9wDReHogeIjLpTRVfIiwIq60JhriG1xjlqC1XPOfHM/j7/BuTDzcxmXsFKW3H+Lvd6SnyG9vt8hYmdEE0kPuDnsNd/ksHumTJgyU3zt27+EXRtNbPsXp9bvqVWkGwsgCUiAqZRS1EoujLDswEmNYoqTQzx0UkxRZfVIGUWJbQxepcw3RMbfaWdOcmnbTYza72WiSNH3uqXaKaqed6LLX48oGJU0E/9On/iiZpjvpLFT+N4xNSr/I3LzGxyA5HG8Ry6Z+B5DzJsdmXm0ZVPS99VNTgM8dHxWcpHpzy6wJIqkzokWwC/VX2fVIfP7lI1yD6wyi2v+Ya/CeQWWTFjZX4EPQalv2ZmU6/0U1uq1oUKdZZahPXSxXNYavT/o7KtgvH206DQISd6ILdhcSh6gEjTPcoXKdbWiE33oNQJtU0WCpPc3ec/StSjT17JrKl1Zb5JPd/G+bXEInxX8elmO3zFUA1cyqZ8PzguWij1/Jw53vo/60Pq5vZxOysSad2tyBO9iBshKMHSVhGMCwmmqCAidosRY2Zf7Nd8j5zMy2H9T5l9JrvPx2xXi++AkW1RJ3D8Ag54kUxu8hUzHmdI77FXCoRgzM+Jb/0bTslZq+8SZceZHw8PsmUdjIsYGRdyouKHDTDdSfnMBP2UGZplKn4QVKZ6n58Kqn2UT+CxCzkYV7XWZ4tZaOLfmqrxf1TrjZymavSp6aRUD/lu1PAEG/zEZ2dmFoc/48Cfc2qy9+N+sDCU6DFEikTRA07nAObRkPSa3DQw9ScUXTRWQFHQ3YBGj7TZUM7ZzGyYKdFsy18+616vgi6iZoYBy5HLuES08RuAzgN/34zTdXVdXNve/R+5TvzA6X7VXfVQxEpLf9/q89EjdmLoeQowQwVvykKJehenTUXg1tMnfGz68DWsZFu/BA0XzMyqoRRMZB+yrb5PO9cu0l51vjeeW+Cg3+BZ/sa6q/Ugjul7JTNmdDX7JJlDjZzOxLRlIoAyJ1CKQ9EVwIQkYjw5m+75ZwTkmJCou5AcKZOwXpLd/sndcIj/h8GLmGOt4zZ/XPpgHz/vKh9vv/Zr7Ovu+5jPNrvpYz6e3cys57N+Tfxl7+C5feIin1PPzGz7h8GufzUOsXjABkUn+rIGzASZx1GTO4T46CENINUfRT6/opIK6bQK7Xrrbmb2hMpzmLQxc+y4e330XYz/7r7uiHs9Kxb/+l/kn0ff80U/h33PJNfr7/wU16MfeLcfq9j4+X04JjPruwmqoSQePMu6qCUE/BLUTTX/IZFLxCd6yHeIV4toE0hymquz4lBb3voQR5Vz9f6YmOjAmq72v51cxCn/T3/42lNxyGk/9OmizMyOfte/PnUhN4So/5WvnNkJxTkdrRSHogdwnWN5ZqAgfbQsagl4T8CJHiTqPVt73cvxKQ5QTfZyp5aah/2UUxxOMjOzwbf5efl0JRM4LKzx/4sNt+AQq+nzl/jnP/h5HPOxA1fwHFr9OUzt4vVYf0v+xThoYa5YzjgShYwLEAzuiU0oqEhGKrq/c0jTHa6rucVm/YU3fQr74cOn8gJruMcnmFA+aPv3/Uj91CWcplpqhJ1VfJ911/ulrRd8gH/PO9beg/e+94GXutezezm4l4E4SrxSdWYEWXWme9TkDjQFmeMPeI8y3QskmQN+ldrieX6fczOzzvs5gp4DPjml6APv8fN13dcy/rv2EFeVkWR2+77zXJZdkU898Qq817HJV86pi87BMW3/cC/eK5QUh6IHRN0x2hwoMZiCChQikEWe2tEGChCAo1hpYLNZbOR5j+7ipbLldl+hU+cx0WPPj/3NJidwBoljQDyBI8zmXusr4Hen/QCimZntEw0lr/dz+Utv8vvCmZklABmXE5xxKxIZF4QNlzXfAc0YCGknSSTgsjq1QwAPwnfHklzxnsx5fp64eoh/61IDPy/e5OfEE3eLck9oGaXYZsffBk0Wv/cYjpnq9f+Lv3v8chyz8ToOCB76lJ9JqPWTCGZmlhn24cMyKEoqEWgRFoWiS2WiTSByHz3P98uHBZ7aUWLxxTctG/ODZI1DfMKkqrmENTPMPOgk2Tl/DjNv4JNRWRwkDQd9y28aTHAzs+MvZmVqBJ74pu8yt3wBicVQikPRIz/R81e0GEFqVfUanuj8/pygTabvIANrtMOLEz0HxBOxGjZZK6Y5Gp4927cQ4qLPePygn6tuvEccjRcw3p6k9h4fOx+7ip/VtFeUqdb53zu23SekMDPLPQ0gIPW/rkjAjMKG05gQcgcFcqNmhSHgl6hNdyFUvy3JKoDlNNXIp5zqXksZi9wjHFjDf1xUdOXioJzqmzb6XU4TSV5zFb/gRhHJl/j598mTuUy1zu9SredN33tZm+5KEIP+24+6YzBO/YFRY93hj5fVfeX+3z7byYGw8mlWjPiCv+nG6rmV8OJZPsy0/P7dOKZsJv//fOZk3+VIzQlijku49j4549e3pyvExkpdd6NOzwopDkUPiborHz1g14uniAghAMyjSlEDmGhlHh3cBKTgMrPcQz7ya+48pnQe38abV0fGN/mrjrOFkLzDx6fHtrEJfPxF/v+66Q4cYrX39bnXK0/j95TdwumwxVec7V4fPZU31qZrwfqUXXLpxjJWdFXtRSajMvfjifx7olFPbFmJRt9cKHqOmj4oUf8tlWgGvKb7Bm4XfOAdXMJKlk1qOzPHJluhhPU4s7sk5wDQIxb/3g/6FXnUI97MLCnYa+N3+UCfhnXMM4eiYkkYdV/OyLioJcAPJoLKkIipDMZFzHKD71LvAa6y8XP8BoJmZhlRRp8th3cJZcpW+5txQmysHQ/m3+pq8/f8VNnBK9mtyA5xFmHoGt9Hn+U9zThfESDL+URX5jFCUwU1cUgH1hhEiHMSAgs3hOuQC9iEJENtiJuyy69Ea3ySqZbHdvJyrf31fvd6TmDdkdMcGGrNzI69xN8cNt7H33T8JF+hFecgpf7MzNrv9jeBsT/PnzNOnc5oyS7rE11FtkNooQgzrsYsgh8VkvpTKbSoK+hCWHPAfUg3MHlC912C0RV6sWfGRXUWbdQj3Kes7hA3bSRp+akf+Z9/t1/bbmZm57EZPtfkmzY7/wunBTE/FGK6rzaGmSBRShtCfkES0vpJiYrUUzCujDebsgFfmWJp5lOd3sz3KiHVmWjyueTMzKwF+NuHWdHr+30rQEWvM1O+6Z5Qpe33c3pt6GN+wLJiA7PztP0DsPOEZGCWtemuJOREJXNW5YIX828Ie9EIAAAgAElEQVT3Q6KolmUEnQroIjbd04f93mvT5zMqrfqE6HIK1FTx0xjrPrHTN6mbHuMTa2ybH3jsepA/0MRbfchqVqz8RCNvUGUAHuz4+uM4hpadgimja6GsRSHFr+ghTQ3glFM8c5LWJ19RqDTlYwVsarlKaIQQwg57lOum5zs4GlcDwb3sE5wTbx71o1fpfiZmbK+DdJ0wgZuf8Fs/HbuEO8JkN3GVXPetEKjr4so/2+/TYctNmjb9kKyNLQdFLxTWPMpqOGWSSc5+wtSGtHESpwUo5uIaJitU9eh1N/mbQKyK8+hKoUkSYyKMD3L0cl+hE4ILIvcY89YNvP9c93r3DUw/hRIAgV11prvk24JFnlO4dVE1la/kZNQ9YtOd3qMMnnI/el31My7MiJ3BZj1FqRcvZDbVipt9XzyxhSmZcgO+ixCDSjgzNtGrJ0Tb5C4O+iXn/XG7/5xP9C1/4rtKMie+Ik90tbMRAk6ZPeiji2aOAS15UdSfoRBrWN/OjyM4a4jERS1478+4dDMO9dY1z/rUyGZmuTV+kUxshlNbw2/wo+GtN/jpPTOzeMjfKgKzrd/0S2KrhwRgBjIMusAJHiWCrEqKRNEDAC4hkW3lBlC6J+IWSkHpNaXoULyi8sTxTv/0yU2zaXzgKgaYbPmCn0bLVbArkBvzfWdVfpxYgh8lrKTuz/l0z6PXnMlzE/n/sTf4OPjRXfzBN99E6EUVjKPYFA6RUhSKLlvTkLldxnS9aBIVyt9XRBFyg8r/Vfge8U3Th3x2F0WE0HMHH43ElJI9zic6SVacptPr/P+iRXzTwx89y71ee0SsBWHZtNzvQ3Sbf8SMNdkUZCwCTvRc2XI23ZUZDju8gpnSTilbLUOASm1CdGoq80r76PlvRFky3dXnAYVWiLCqfdxkMde2xr0eE5mM7AJEw0Qr4dbHYbMR6ydT6X/T8lnhxkHu3cwsu8XH/M+e6rd0NjOr/eED7vWcWCeEjMssZ0UPKtdTm0MIBDZK0kb1c5QZTtVryq8n60GUqVI0PHc690BXrm5y0DfdUZnNLNHkR8Nj1N7JzJJ7YLMR3ye7zp9D/CF2K2LlfK/smB9EHLt0LY6pAwshCA4dSAleFIqumxrA1qYqxCiPnhJkFRS5TeUfzVGndkgEXQlG6pNi8U/5vnj8Yc57T7yea7RbjvoYeRVBNwAVZUUg8+BV/uaw+Stcddfyz/6mlk2E8Rmk+/00WvUJzr3naN2J05mtxeV8okvTHbqFKkWnnVKY7jHg2FYpuaAUSMAmoBpF0KYiYwFQqBMTTf9a7mN/O9Xll5xmK3ji5UeBSeYg+7q1/b6iq+j1BLRRW/OU+B8UeAqCtu0/5p7OGfje2XJ1wMGzBMGFkqJQdFntRXn0EBYXZbpDbjm3EG39eNQneohgjf22DThm79Ucde+9wccgJO5idlbb6bsJVCBjZtZwEIJaYlPb9F3f2pjawcg4tRlTrfqzH+E8+tb3+HMIyYkvc9Nd/GCKwsoKMTrRReEK+K0q6Idmszq1I6aSIlOO6uvNzOKwqcVPcJnq+n/mSHS61n9e9Xr2W4kBJw4cb2ZmYzv8OXQN8DI+dqkfKGzewy6ZsjD3/qEP3U0y1R1uRJmK/NeWoqxSUhSKLs1wCOgocw13PdWvrQoWsqKFIlJEtesGBOr0xpH/i+LtPsAlK0pEJzeworfe728Q6T4u3UwAn1xaNDXIlvtKpkBDzc/5VoD8piKWs/EjD7rXj33Yh8Y+/0B/nWSq8q9HVwQgSopC0SUoJaSoBaPuAgILZlRM5NGDIKsFCsYpIYXOQfNFM7MykY7K9fm49eRGfl52wPf5Ew18oq/9Xp97PdPBZvjgWX7coY1Sdb9BEs0+wUTH/QI8T0U/ImDKyDgeoqQ4FF2d6BiMy5/FReXRsxX+HJIhoIYiMN3jS/xb45D3zu72OdDNzBpSvTwHqBNIdzHrSjmdcv0cQc9Bm+FcLzeHXH+jj8Cb72IOe4nRaPOhuxVH2BpKQwAvVZ3/iZ6uWsamu/S3QdFlIANMZ8UFjxHQoGb1OESY2kKUwQOnQgjGO7soWGT2iG6hF/qpt6VGXl5xaNSQuYjTeP0X+3Zr951cK7/vnT44aOO3xaYv6h5iVf6RevgN/uZpZrbur/rc6ynea6x82l9c6ZrlrOgKEEJR9xDTXaXKyK8OqTAqEMzVjNF0Kk6QrYPItshKjLydseFtv/ZrtCsOswJmYANdaGHbNDHv/yaVW+6+GSyeDM9NBeOoKcXGE8ySmwGmXpkqmwKLpyKswVNRKLqs4gk40bHQQ0TdEVoYUHgg895BRTLiHroCvCAyNVA/Luaw5mtcwmrgVx/8Y+513nO7n3uvf4oj//XP+DOcOgmoo83s2Ev977Dph/njDMzMEjv8xHzuGNBFmVkOsO6LIsNXDY9LNYYBfYpC0ZXpjj66YnEhEIny0UHR1SZErZZlkCXkRA8w3RUnWmLeN03j3Xwq7X+v38bJzGzT//LLRNf9FTdCiJ3p16rnAHlmZjb4Np9qWf3Wuv0EKOJNX/UMWGr3ufMOv51N962f9+vRF9sFUnO3vx4r2rkeQUlxKHoQg0q0UXf0qxUwB1lAxJCITXfy+TUMF0xgCHaZmdUDG5IZtwWOUXMJM4sf8CP1M5cxO+tchz/vcq5Bsc57fLhvppKXfiwp3Ic7H3Wvr+lkYo70UT/AWN7Elojl/NhCewOnH5UUhaLLwBqZxwGRbbVTZ8vy99Gx6UMg1j3KdJ18D1lJophDBRGTa32c95E3Mkd712f80z6eYpejebe/Uf/JJ76PY/42/Sb3evtDszhGrZO5K/x8eeN1TA4ZAxTg6T1Mp9Wf88ec1pI/BZfZclB0GqO6odBpL4JNZAKruSHJfmAKDZVTQXcJZqCo8nf7EfRYPfO6Z6gbi/GJZTFWdAJJVdzIsYDqdj+N1vxJJsxYpEMzoBbAzKz6Zz6Rxf5Pn4Njtv4P3xzqrgTyDTM7CofIaTWirbSQ4lD0gO4TynQPUbQspeRUeg1PdPGiEO4L4QtkA6prKTgUq+V8T9sX7+M5vOQ093rFOP/YpYt8f7vqALdD2vMpP3r1ntvegWOajudvdSmQ1OLlZ7jXt1wr8uhAwHHdM/6zzMy6Ya/5wv6LcMw7ucq4OBQ9jMg+8F6+Y5TSqgaMIZJ/AJ19dLUBBMREkuu4DHO60fdpFxv4PZRjrxxl0Hhm2j/Ry8b5x46f6pvha55SH1Wc6H3+KTx8HgfjWk+AWTElYG4wvckZZtZVUhSKHkJNTCewmQVtHHQyqrnFgdwh6hNdblwBz5u+GvzMhzlF1PcmbsBITKu5OE9udKf/wZdqmTl2+xf9YOHARYzA2/xNXzGzkGI0M8sp2POU79vHM6zouR6/sq1iRFmLfkQ+PcrVfUqKQ9GFYsapj1pI1F3QFGEAT/no6fwVnfx6KZIcMv/HNd3p+4xZQYqYqmMK5C1f93PffVfy4k8Au3bLD57AMX0f9F2EusO8oZy40Iestj3Mfr2iD8u0+e5DyyNsumee2eNeL7uE+9FT9i85tYyJJ6R5TB89gDZZ/YGonDJoA4oukXH5B9aUhNBPUQulBNA2m5mVj+dvJfXcwRsH1R3Em/h07njAjy0sNAuoLSiMzGSIqHsCWndlARprxt81LrpAExgrvrSMIbBZYR4nITorzWP6FrKxAl0X1kaKKKJxSFiOPWJzf+rNfs634Qd+RNnMbG6d6GQDi3JBdH6hNFr8Gc4TVz0Clsj53OCw8gaI4p8tuqkK033yJP9Eb3icyTMXTvWzD9QMwsyQYSYZ2GekKBRdmrqQ2w2JrGv6KbguUG6xef/f0D56wLyFpiMMV8yh/jv3+88STRGbHxeb5CEf+ZVYz6dzxe2+iZ47GbifzCw265eCJub5BJ58M8QjnhXAE7G2iNF15rWcXqv6+SPu9eSbzsYxlNFRraSUFIeiK3+bTvuQQH0A06s0wwXTaqQirQCoXoP4gZlZAvLR1s+8cOkLWWlzJ/kn6vhWNmfbf+HbrWOncz365Gb/3rpbGAPb9GMAsmxn4sqsyqZA73TVzirZ5Qcyya0wM4vB2ooHtggsDkVXOU1o1BAShDKgUDIzjBPIEx1M99Coe5CPTtkCFVAa8s1MVSLafRNvAjMn+UG39gdFwAsokFueYDxr6/V+84T0ZsboH/qo/5s2/IThvkrijwMJ5Kk7eNCUH6vAzjPGQdu4GKOkKBRdBuOItDHEdBfdXZCBVW1CULcs4ad8i+cgi1pgjNoIwdwv7+cc9sArOL1GddUd0/y9p9/og0XW3MhsqgNv3ua/51estGUz+QcrZdAWgoipFsFH//iz7vX4TibMINM9qJecFYmi615lUFUWEnyUTR/8y/I9VN9eQCopsh5EcZYlO/y87sJ6LrLIcFzNGg/432GujRW96Rt+nGDy9ezrzqwFbgLBM1B9IqDnvDLds/lH/uuBSlwReGLUXfyvSopD0RX/IhD9ywAefT94lpk4TUX8IAaplsir16LeHKApReVzzKk+/zIuU+35hyfd6wO/7+e9zcwmPn6+e737Lo42rbuVGnPw6qfmh82PizJVvMNNKaqHBJHFeh9VqOi+KP6jYi9KikPRlRlOyhmQR6dN4/nnwRhFIrFEDKN5v+bfcBPmEACBPfZWnxCi53tMF1U+wZPb91+hnfHDvJC7v+Wb6JktDLUt74dIuSglTixEu0tmgQhzfhdjEJLj/rojZKXZSg3GSeQX+VgBLwoonpHKJzjogp4HInuvBXRqSc5BSg5IHs3M5tfyb01M+7tK2Zxg9Bn1kWRxwdd29A/8RoY9P2NLZGlNdO2wzcziDT7xxEIzr626vX3+FM7lAB6Z7srcV1Iciq7K0aHjZIjprrpXIsJMBWagdY/cuArkv6vOrBUT/r3sZm64UHuQl0rbw/53mNgsmhW+1OegSyzy5lAxBotf8PXHMtGe6JkRH+47yel/a9vkuz0EoX7+HiAHV6rpjkUlAcqkFB2fpTYhirorV0QUeqCoKH7ADl//E58lJfVibv279ks+KaKZ2eirfaBNppInvtDiL72YCNgkF+C3Coqw6n5ohw2K9JsksdXHDKy9hX307P4+/8YZzKlHPnpsOZvuumgjwqi7ooUKiLorJpJCCW0qircu/Ts+/DNTyd9n/jwudm78pl+rTtF9M7PRize41xebeA6dvwATXVgvdYeJHSQQ7HTCxyBM/w6nypohlqP6DCALUOC8i0LR5akJ1WMyvw0fI6TlrDydgZg/6qh71OY+fYeyaT4uRk7hPHH8PX4EvfWrPvTTzGz4TF/RW54UlWiX+hV0nT9lQru5dv+3NgX66NS/XTVWWLrMd1MqRjnDQME4lTZVsgwUnUrRxBjyt4MUPe8hYQU3oRJQCFP54D7/Rqtf0mlm1j7DpumhK31oavKNzAVfOexPPF3FE1/zhI8wU62tu7/6tD9mHaPpFGAm3etbKW1fYMZb6sCaafIDe2aGGI3lHYwLiirz80K6nIYwuoZGbqMURvTxmMwkwEynGLJ66JMMZKmA1FvLL2BDMbPaXf7ir3yGyQ+HXuHnsFu5k5QNXeUTWbTdz/XjCusef8a3Hkbe4Vs1ZmbNX/Ndm3gjFxEhe9GyVnSxKNHXDDCPJSsNPUu59UALLC2UiAEzmC8Xm1D8FB9KGjvmY8l/0xyInefE6zfjmBS0Flp3kKmSaIyqH58BnE/bvWHBuFiP7z60fJOLWmJ1cHKrzkHko4dNu/gVnUz3kMIR5aNzuadQGOipHjUENmq/fuh8v6a6/Q42z1WF2PHz/O9QPcSrcnyrvzuoJovtDzX4N0SAqv2h/PPoynSnCL+Czc5c5p/cdXsYo08pw2VtuisJaWGEyhS1kimkXYEEse5iQdSc8Bfr7Damfhrbwb81VU/gDhxivd/xa9gXXuKzw5qZDZ3hV7ytZQ/Bxrb7864R5r5S2tHzgHL6OFtDqRqA7qoIOgFmVmrUnRorhJ3o+fvo0nSHYoWQQKEURT9FyiTeU/usnyJa6uGa85aneQ5HXga5arEo9/2hD3VtfA6H2Hwn/FihmCFFLepEb/zWg+51WRZMtT1KaQkEFMiBUBSKHtRmOMA8lgUqAYqeq/JPmEKh39Tz1LzntvjR9ep93OBw9izOE/f80lfA2mf5eeVv9TfJ5OMcid76VSijFfTMlOO3bRw/kALvSr+Ya/lbnoGuMCKPTi2+l7XprruF5j8mqLVRSNSdyl6LokyVF8Q8oNIqb+WI9/zLmQV2psKfxEyHqLe+3/8Qk0z8YpbzYwuN/QLr/jKfrqnqIEfdlSQgsDbWy/TRlRP+kV43LhomRgzGKgpF11Hl6KLukZ/olRB1j1qZ1aZGGBdhuleNwGlxEp9yXTczw4yN+0GlPZ/jlkw1jwHwpIE3qMmN/p/BDocoBQ0pcDLOv4+ewafzlj/2eeYM4LRmhqf98j7RA0z3EGWS7YvofxJfCCl+o65HF8JUUjym6pdPuddVSyZqQmBmduQq/7Rvu5EXf8MPfV937pXcpgh73QlfN3kHoPOgz/lvkultfuS/7QH+Y4f+yOdv77yVN08y3Zd3Hl0CZqiLYMB7AirestKtiDAjYKYZD3AOAVMAIoTMPoaSHvgIK0YNWPwNP2T66JnX+qi5gVdzmWrNM5DGuxOHWHJjr3tdssioTi2w2TQ9xamyaSC1lME4xLrzECVFoejyBAyot+ZniSkQ0b9Q5mxFgI+uJCAtGAKgWOoEyGo9I7W2fJNJG/sv943nPV/mVFl9k/+8WB/kypUI4Em2GmicFkX3BBHcq73Zp6mOQSmqmVnDPX3+DcDNm5llyUdfsek1RH4FvEdRxlHsQ2EnyvOvrIvadM9wDAilYh+YjEnRrPD8brw3t8MH03TdyMvrxAW+QjdsZILKdD9g8VVbaeT1C/wjIAC70M3ZgoGrfS6+TV8b4PesREUvVGdUpWRxMuWUWxEAqY1aQoKIpNDpwz6IxczMzmNFz6X97zC1QRB9NPuVW1N7/ci6mVl5QCNR6r3WcQd3VlFCcYx4iq2AxHyA9QnrcXlDYIOw3Pk/T53o2KMrAMxTsJbOFkb/u7DJT3vNXMh8bSraW7vHZ5JZ9wPeOAZH/XeNncYrufcffTSNOuNCWxiRZAZ9BNzQWzhj0fo4/EkSGQdR92V9oodE3SMuHyWKHsmpTqi9AubRidddyejJvr2fWORFpGIic7t8bRo9zlZA9jV+HrvrWk6WLZ7q17CX38vsN+XThKYTR6OgBU/Aib4k0oLVjx72b1QKv4sUelkrupBICzpCglpRR90DJMTiUWO6bvXN1rEzuR69cQ+gu8xs5iL/ZQ17ecyhOX+RN4+yiTJwgW+7r+dScKt/mtF5JLmU4Gva6FtDyTmB0aDip1CWmwApCkXXefToTk1VpoqtbtSJHvD1og7Ghfhs2YNH3OsNe5juWTUeTI1R7lvYzYf8k/HAm1jJOu7K/8fOb/B9foWMi4vWXbFxP1vQ889MhHnict+y6bhJxERIlvOJLhd/hFh35SIkAEEVda18MeTRFy72edgV1n33B/m0Lxv3zYr47j4ck3sdtC0WwIWGvT4xhgLMlE1CGk0FWcXz5nf5TLkVQwxnbdwvUnn5ynIOxhWKY01DSQNa90SI2nt+EnleV+8SY6qO+o0QMvv4RN/5t3zS7n2vf2Lt/xj3IO++G2C4f8rlnsde6r+n2wf6mZlZ4gmoYe3hXnIKfVb1jJ8SG7qM8+gVU752Vq420z2MQSX/56nTL7HgL7xcnAMmElJbICF25BBA0cRbmQ6pepB95/W/8PPoU6LQo+qwv9n0TXDb5N7P+y2Qlbpk56CTqcq9C9OdeN1bHue0YP/LADMAEPjnJ+H/f8s66h5SvRbyPIFstMRcQB81+noFslDMzHKJ/AkKhs/xF+VsN79otot9UErxVY7wHGYBFlp2Hy/J4+/ye7l1fInZZkeAobb9l2w55BaZTSfR7VsCOerDZ2Zd90KsQiktLdblrOhR55ZJpOm+BCd6yCb028fRaOgu/OsqJ1/GvJFWe8wHIYxtZ5MnueB/vLmz2Ndtuo0hoyQhOINYOW9qmWN+SSwWoZjZ9O+d515v2S/mEHFGpygUPeoTPcR0j03DAgspoVUSdR4drEz1Tctn/FOhepgjPfNr+ONNrfMVOsm05VbzB8AN9yiDdjDPL3zqpboAVJqoBY8lobuvUHQqC5ZCufxlfaIrofWlfm9IUAsokCVgJiCHHbWih6TXZrr9j9rxIGvmTDfjT9se8TdJRX5xeI2v0OUiHz3X7t9T9eitT8JvEoAZlUePN/tvW7yY21kR0Uf1k6JTiwDthEhxKHrAia46VoREojMzAO6IOlAYIuJ51BZY+ej0TcuPTuCYyTdxem3yZN+sSE7w8ko3+spU0cibTepZ0fAAZKnen0O5YoEVShYr83/r2HYO4FFzSCk0h+Vdjy5uUmAtJOquxlB7JSVF4IuTqN+6/gt+95LMNPQfNzOLsaLHyvyTqWyjeN5+X2kTh1iZqR5BSfkUnM4qjy5Md2otnZwVgUcR5CSJRdwcpCgUPShVFnFkG32vAhXcKJHEHAEMM/3v4fw2Se1evtf+kH8K91/CSrv2bj9KNrqTA2HdX/cx7cp7Gd/ip/jamT5em80V8Lxv+5unmVlmF1BGKX97RfroAYoRst/JopYGyN+GMNQqidoKCPjfu+/0T9pjF7Jipqv5eYdf7i/+pCjPHHi3n8LKHmQTOHWyX9SSeOBZHFN3lCiZhH8s8ug2729qR98rWk7/027/RgVvaqbmECBFoegy7RXgb/PDxC3iaBcSgsCLXOBdyszNVPp/e0MfDxo+jXe12sP+JOY6eRdKPOlvKkttPIdsuX/KJQQjzCjED6qFhZIFZX7+pj8/lcaLKYWmMdQoNO8nPS9FoeghwbiQ58nimUZ/4QXh8AMlaIMgwkQxtwNX+QuvHSiYzcwqR/je9AZ/+VWMC9z6QX/ixzewoh/8Pf952+7GIbb2awCBhf/bTLTaMgbTdN3JgUw6uXMLDMwhV3LFmu4kQT66GJNuCOijhoCZsLpuFJXiK6eeceJ58IEmtvKg9X/L6LMjH/KJHmsG+DtMX+2nM3d8jBV9/zU+JZOSQ+/zSS03fGcw72eZmSVa/bZVWaGAg5f6qcS260VfqHi0p0hxKLqSKM1gqTD5Ez0W1EQnIdNdYDRaH/YHzfiFWWZmNnUFdyJZXOOfzi3PiP5vtX46s++1TFZRLQJoJLWH8ydwUOCX9KBfy79wJnPY1/cFVK+tNmRckAT4zukaX9Fl/CDq6rUCydAF/qm5/U+fxDF7/tHvM25mVrnPD8YNns3K1Px1HzPeexMErszsyHt24D18D/Qmt81+YM9MQ2DJdK+8weepNzPr+5SPt98kqu7wRF/eprsydWmM0kB4FnHEm1mqmpA5PCYbsY+OIn5qfBGCNmLe5cPQsvjM7Thmy9vZdE80+UUyh9/Lijm52Z93s4g21x7NHwY48gdQ1HKnKGoRvjNJsoctkeQM/IEC/JIL7CSDc4j0aYFSsBNQme5EIhH4vEJJUCupzT5kNVvG+eOhP/e7jZiZ9Xzbr85I1fFC3vxpPyc+9h+YW75yNH/ETOu1j/o3etlPkek1MKnHXszP6/k0WBVruE01HmTL+0TP/17UwbhMBZ2M4j3Ym5zHFIocUs2h6n6fxmnQ70doZmYLLbzATnzZP9FbvyUsqF1+N8XxV3P1Wuaon8zffCsOsWN/7AcK1/6cg3G5Jc6V5VK+v93wk8dwTLyZa9VRgJI7Jsph5eOCRkUtUQe8AjYHbIQQUqBSwJOe3BHVumd2HdBmtbHJWvsol4hWnOoHr5LzvNsc+H1/lzy5g/uRHXxMtVr1peuzPrtDTJzoShBBKWrYM1Akk2gRWYQVCYFVUiDADBJHKo2JuiY+oN0zjUkL/E+mzjeBk0BiYWaWWBBEFuN+TnrrQe5Hlkv7Y54b4GaOzf35++jxXdv8988wcWVM+Mc58B7iAnCFsY+9Coe7AhU98rLOgM0hC4HWEBch9C8Ksl5gkGq4UN3n+6ALa9hHb/0i+JlmNr7rHPf6nnfx4i8b8ufdtJv941Gf09Iavsu/daHLd1Oq9/MJnBWme7LL7xybHmBLpP9i3+XYsEeUysLBs6yppKTpHjKGTHcxBSJwCEHtRU4OKQRNd3H4zW/zIZ5bviA41T/Mwbiaw/71Bcivm5n13O77uokFDrgt1QnAPUjVr/zuLtbp87ObmcVr+D1Z4IxbvJzbPdcdCSAeXZH16EoKBJhR7Zr4efQH5p/60+/J/576Pbl5/2+P5VjRZ09i/Pe2v/cDaMRNZ2ZW2e+b9cdezgqoOAhI4o0+MaOidJbpNYi6LzTzB295lBtH8nvyH6KkOBQ96tpyUkCZXsvv/fJeIYNxBIlWRJgz/s2BFzP+e9sf+gysZmZjV/rtkSe2szJlKnyFnj6DN5TN/5i/phNzkFVwfb1CpcXrat3rLb9mf3tmlw8OqhkQjR5XpI+u7kX4e6W/TQqjnlcowIyQbFn+VsWmDz/kXu/7LqPf5vfwPSJW2PSh+3GM3eYDTCb6fB/YjOMoyhibvsQH7dQ9PYJj4tVsumdG/Q4vcdFvvfJ66MiyhjcbJPdc1j66EjydBRkDnrT50ytJidoMD/gPYyn/gXEBryYfNJFgn/rIy/gDNQKm/fifMU/89D7AkwNbjZnZYjOUnOIIs7o9UFWm1g+wyDx/0/+t2VnO/x8HsFHPN/bgGJXsCZHiUPSoo+4Bzwox3UOAOVIiBOcpH33iB+AHc09Eqz3ED5zY6ZvUCaB0NjNLTgFz7Bwvycle/7oM0fX79MzWzqi0mOhyGsv4G9Hsq7jop/UJ8PnF6ZxN+t8uNERX9IoepEwhaLoQokfEzgdYG0J0Kyn/umoA2fxe/7ifvMJfdIQAAA6gSURBVIZz2BUTIl33gD/BUSZdsY1n++bs9JeZ7jkN6EUlRCKRAIU10+m1XNq/h9x0Zpap/O37eMWh6IWSEDhrSOPD/IeEvws2qKSwPp/7pH+atd3Mi58aHJqZTWzzA1SKrOLohB8NT5/CYzZ+6gn3uoLRED2zanChqaSAHPJ2LvqpEL44TyL/IUqKQtGLATBDrY0so0rH/s0z+jdJyGmfqcw/hmEjvmlaMc5R7UNXcEQ+1QOm6QwrTHIvcPQpmPLpW/0h93G959SL/XLU+qdE33TRuyte629q8y/myr9Urb8bN9zOfFarMBjnXw5BrElFIt4JyR9fuG6YJASMUQ0gE1Daevg1Iq00z7+15zp/GfW/ij9e5Q4/7dX5Ol7801f5VTeK7b32p3DSbuTupxlKyZmZAT9d5TCnBSc3+DP0bZp/kZAuQEKKQ9FD6tGjFvK3o46sh4h6HvUTV33dISUXr2HfdPN7uTrL4v6uUnaeD401M0s1+Etv6TJGmM21+T9KKXq81ofAKhbYRBOrYBY2gfgU+0qp2vwbTwRRjgkpDkUPkZDTVG0oWNARsekehGcX9wgCm+YXJaDtUVkN5+QG/4QhsIsAgNv4Y27gsP/P/M3h8Kv4o277iG+iy6pgKhEVtQCKBTYGvO6zW7kSrfXxACqpiKU4FD0E5RYCM5UR9IAxhZKA3LvcB7f6ebTE3XySTW9kdWqDPt+peqZk2vR7PiHE2Nv9zqNmZgsX+H5w+S1ALmFmszta3evV+xmWmlUQWDDdp9axKnV+B+ixFC/cSgzGSSmUokXpbxdwc4iB6Z6q5kmk5v0gWedeRU7OgbVp4EVMpHh5DXzcB9M07BOAmUbfClCs6dX3A9NqG0fC4yKPnp3zgTFdP4PKHjOzej+Al6N+f7ZCTfeQqHtQpF4G44A2OSiPLiRiZByWygrTNFHuB8lGTuEFXibaqE1v8p+37sfMy1Z3gw9kee6zUItqZg3P+ctVecBz5/jtkKoP+FBWM5PdVCmbkT7KWPe5153rXq/7pegiQetkOTdZLJhEbboXMugGUjYLEFjRsrjnG/7pXPUwQzKnLtosZuGftHvexwCcbJ1/ou74EDRcMLP5c9UcfFlq8OdWHdiSiaikFPHEUm3+wZyog9DFoeiFVCZ8z28/VRYiWbBEFDLuyFv8E2vjPHOTD53FizWW9udAaTwzs8ohMLhbOag1dLqvgD234BAbh6YUjY8I9KKghcIxggu+9liJ1z1cAsgqVN47JmiUeFCAuR8iIVV3YqG03uyb6AeuEua+wMFv/o4PPjlxIfvBM+v9d2X2cveS+S7Bmgqy7q/v9W/s8Du4mJnmdQeFTr3EL9U1Myu7GwA9lPqzVXiiRwpKUUHOkDx6xLj1EAkpU236uU+1nKrhdsprvswlp8ff5wfWZrsFPn7Anx9xxJvpwhqS1CU+C2ziCPdKi4neawbBuOQdDIEV/Wr4PSsxGCelQKY70mgX5vWRiyJzTJ3ln2atX+PF2v+fuOS0DGDwzU+L3mvr/A+e3cxFLUuN+f8bZbfBbxKdWrIiGk6SqAdIr5mNvsav5W+5AWiubKWe6FFLQNQ9BpYDAc9+0/MKJVTUQia9mdmxl/gn1sLVp+GYxKzgf/tb/7Qf+BCDbBoPUBtYVuZa4G9QEj8NGkIIFtg4gGLMzDLgv2emGDbb/BNodSVchKilKBQ98lRZgMTi+VMJMymGOnminThi3UXnmc57/MV66I08pvYwL5W9X4bODxkOUM34WS+r3sQn49rP+qez+tozgDOve05gBiIOhAUVoiDRQCm99v9LCIFDgcZELRRdT4oilDRUU1Uf4OWALLlmFlvyI9uq1128zle0ylHhh2egSAbQamYCT6D+vIBc9cQ17No0fsu3eBLCclh9yLgCCZnukafd1PNCHLMAjP5Mh69M67/MefTBK/0SUTOz7X/p576nL+TIdv3jPgQ108Lwl/mX+QUvlTf6HHhmZnUPHnGv52qZlyZHG4qQluuf5ecJDjocsyKDcYXKYYv3xINQboXZBNSfTsUrikpqqQGeJ2ChY2eyGV42428CNSfYPH72wz6d1Y7/yRj02n4faSdwbFxtJiLrIf9qrsdnejUzixF2fpQj/1FLcSi6kgJtAnyiF+T14RJSjw74jcUOPk2T47xURs7wv13FnTyJjrt8cz9bzQGq8bP93muN3xQtkJf8H6vaEivOOJv1I/JTO7ggqPZHfu/0RKPPfvNCSPErOkjU3VSDLKUCBQqVJJYAAiuOuaqjvmna9072dbd8jsHue6/xizZUQHACEGu5OG82iaX8N/0E0DjlBMw1JL3W+BCQUJpZ5izAJ+w/yg9ckT56EaSw8ESPeEzUgie3mNrA7/o3q6sYqrnnXQzuiAGuvvZmn+PNzOzYxT6SbHqJrYB0tf8eVdQycqlvBbQ8wFYAdUw1Y3hsus+PBZiZ2WFYxOJEj7pnQHEoeqFEcUgsU9M9WwmnsOA9WwvY8OHThPnJtOU2s8E3HyZfw3n5+r3+/MpmeIda86jfxkklRlt+5qMAYy2iZ3kAMi6+iznj4pO+hZCb4G6zUcvKVPSCBfcK8xoluSRgxst5clU/9X3GugZOEc11qF3Sn0Pj7VyJNvdmv53xmocFIcTT/DwcA2wxceGjZ6eZ8ZYkPshlr+kTg+71BPSFeyGkOBS9CAAziRDATICE9DpXEl/0F6wqU+3/mI9Yqx4URT8i47TlWt/kP361r8xmZjPr/e+d23MIx0y/Acghvw8UN2YW2+kjc3Li+wQh48YjjqCvSB+9UKKq14J8dP96KE45ZFwcSkFV2+QKWJOLjTyB+XZBpjjnp9EqJnlMxzch7dXB3VTrr/MJKiUO8fCAf0O0TTbF607vURVvisiiQLK6FD1ECkkLFcIwAxZoRnQ16fqpT3t06O2CArmWlXbwPN8ETTLHoh29zA9E9dzE7zn4hz5gZsNHuLKOqJuTRBppurY8RFS/9UJJ8St6gfztqOHNIRJkCQSQZxLtUXYXkz603eCn0MzYEigbZXt/zZeBRkn8ET23ibJOkBgVtUywH54T7ZpI4vUc+8eNQxBcrExkXNQSYfWafk8RBP2QW4yHHP6E76NnD/DvmWAErK293T+6K/q4G8ruT/oPXCdO9KEzfJN67e08t1wZAHPqqngQd1RGyQwK0M4ZfuvmxF6RksOHLeeiliI4TZerxKBllCKHjANsVvVKm9rOp/PQGX46qrqLYaGEW40vCr/+gfwpmRKH/Yh3roPhvjHB/2bTPnAoJ753csCPyEuVLQXjXhjBPHqxC5V1CxN47af8KPWhT3JnlcrjAs56n58njs+zrzu5yffry+54HMfkzhftWUEyQ8Pu9QRQMJuZ5QDmqiR+Cps86Sd8XneVXlt9xBOFqkfHghIRqYfrwTt1yF5DzxPIqtRLfSCLgs2qeSd3+yZoTAShGg74Pq3kVL8HNgHhzyaAGy42y8QTOcEQSxI7coLn0Oo3kTBglH0hpPgVPUpZgS5CtoIYWHlM5TE/Et2wj8kXZ5jhCZsaxKDFsJlZ3RFIbyXYcojX+ME4er+ZWWwBiloqOB0WE6SNtuDHIzLjDPQhUSd61Abm6lJ0IcvVdCcgi8JK97/aP2ESIh2m+NqG3+anvdp/yJxo5QfBdxb+8eF3+6dzz6fvwzHZYT8gmNvK1Naxo6K5PEiihTMWmbH8N4HVZ7qvJglhlQWFVore9d98CuSZN3Dfs5m1AlI76pu6E5cxMq7u+8C6Ilhglxry34yzO3r990ywFZANIJ5QyozlqIIZJ2opCkWPus94yG4YlMKO2goIyfDRmhTPWnylDyWtHGWiiNoj7Ds3POKXaA5e2o1jjvyVn+LrvY4VRsYQ8hTlo4dUryXqOI9OZn3JdP/Xshz96tA5h2xQlF4TC+XEuf7fntrAtns591Ww+a2+v932a05Ij5zrxwMQsmpmVYOi4gwk/iQUwgioreR1h4i8op9SVNAkJdN9JUvALk7BOLVr1PoIWJvbySf6YgOf6BVDEIybZvO46VrfdM8mGWe+FFDsFYdTc6mHferEAxxBJ1GwWbIC4iroV1L0F0aKIhgXYecXxe6STEFpa4Yd+/JJvjd8pq9M7TcyMm7w/X5JbMcX/RJaM7O2xwRFM0iu2Z+b5OhMB7wHKKvMzJIb/BqCnArSrTrTPUoJgrlGP40oJcRHL5sFhplfMYhkgQ9Aa7/Np0TKjLCix7J++ajyj6sfOOi/h6dmuX4/fpDo41Hx9WvxHjLJCGhq+mCfPwdVj1460Uvyb5GYWHgLTf4q6voRO+KH3g0dF8xsZpcPda08zK1ViHc+C3lqM7PsWT6LS/weJn2IA5NM5rif3jMzy43lX1uuNqggQY8sbAcoKfpyF6yJ5wVRPeKfZide4/OrmTFfm5lZ7dO+0ixdeDqOSSz6z1N9xufX+CAXUZ5iszv9Hu2JjYBWM7OyX0H300BROPhCSUnRl7nksJsqC52m4xcwnC4+zEiygVf4abTOb/t8bWZmC6f6jQezonSz+oZH3es5Yb1UDvlptANXcTps4x35Q1NlSo6sFLUB0D6dzL+jrFmxKLpYrPEy//RJNXBwKDEL9xb5I80s+guZ2g2ZmaVT/vPqD/KY9v8N/bqNF0v2bF8pzMyGF/zIbce9bH5Ob/IXeeN9HFmfFRDYhj4IXomFPNfh34uJqHuMeN4EbDa24EfDM5WiF/xWdlMy+/w4gaphp/Qa8dmZmY2c4v+mups57qEkpnbDkpSkJCtDImaPLklJSlKMUlL0kpRkFUhJ0UtSklUgJUUvSUlWgZQUvSQlWQVSUvSSlGQVSEnRS1KSVSAlRS9JSVaBlBS9JCVZBVJS9JKUZBVISdFLUpJVICVFL0lJVoGUFL0kJVkFUlL0kpRkFUhJ0UtSklUgJUUvSUlWgZQUvSQlWQVSUvSSlGQVSEnRS1KSVSAlRS9JSVaBlBS9JCVZBVJS9JKUZBVISdFLUpJVIP8fmaXzwUidmDE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112" y="2104789"/>
            <a:ext cx="2023826" cy="195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664" y="2128071"/>
            <a:ext cx="1975640" cy="190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82" y="2100132"/>
            <a:ext cx="2033464" cy="19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3028" y="2118758"/>
            <a:ext cx="1994914" cy="1927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53" y="4428401"/>
            <a:ext cx="2084942" cy="201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4904" y="4423071"/>
            <a:ext cx="2095976" cy="202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5801" y="4417742"/>
            <a:ext cx="2107003" cy="203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6983" y="4417743"/>
            <a:ext cx="2107003" cy="203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491" y="17726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1st layer &gt;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97362" y="17726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2nd layer &gt;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50592" y="17726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3rd layer &gt;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3363" y="1772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4th layer 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491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5th layer &gt;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9736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6th layer &gt;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50592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7th layer &gt;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13363" y="412100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8th layer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05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AM in 1D Model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output layer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6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10" name="CustomShape 2"/>
          <p:cNvSpPr/>
          <p:nvPr/>
        </p:nvSpPr>
        <p:spPr>
          <a:xfrm>
            <a:off x="214776" y="11676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It seems like real sound waveform</a:t>
            </a:r>
          </a:p>
          <a:p>
            <a:pPr marL="285840" indent="-284400">
              <a:buClr>
                <a:srgbClr val="000000"/>
              </a:buClr>
              <a:buFont typeface="Arial"/>
              <a:buChar char="•"/>
            </a:pPr>
            <a:r>
              <a:rPr lang="en-US" altLang="ko-KR" dirty="0"/>
              <a:t>What if we listen that?</a:t>
            </a:r>
          </a:p>
        </p:txBody>
      </p:sp>
      <p:pic>
        <p:nvPicPr>
          <p:cNvPr id="5122" name="Picture 2" descr="C:\Users\BbChip\Desktop\research\sf_word_recog_research\from_professor\visualization\activation_maximization\process\1D_CNN_custom_ch_32_DO_075_DO_output_layer_be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5" y="4289153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bChip\Desktop\research\sf_word_recog_research\from_professor\visualization\activation_maximization\process\1D_CNN_custom_ch_32_DO_075_DO_output_layer_bird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39" y="4304680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bChip\Desktop\research\sf_word_recog_research\from_professor\visualization\activation_maximization\process\1D_CNN_custom_ch_32_DO_075_DO_output_layer_eigh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40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bChip\Desktop\research\sf_word_recog_research\from_professor\visualization\activation_maximization\process\1D_CNN_custom_ch_32_DO_075_DO_output_layer_six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76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BbChip\Desktop\research\sf_word_recog_research\from_professor\visualization\activation_maximization\process\1D_CNN_custom_ch_32_DO_075_DO_output_layer_three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6522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BbChip\Desktop\research\sf_word_recog_research\from_professor\visualization\activation_maximization\process\1D_CNN_custom_ch_32_DO_075_DO_output_layer_tre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4681"/>
            <a:ext cx="2738495" cy="18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1-output_layer_003th_filter_thre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05077" y="3259684"/>
            <a:ext cx="487363" cy="487363"/>
          </a:xfrm>
          <a:prstGeom prst="rect">
            <a:avLst/>
          </a:prstGeom>
        </p:spPr>
      </p:pic>
      <p:pic>
        <p:nvPicPr>
          <p:cNvPr id="5" name="02-output_layer_006th_filter_six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525" y="3259684"/>
            <a:ext cx="487363" cy="487363"/>
          </a:xfrm>
          <a:prstGeom prst="rect">
            <a:avLst/>
          </a:prstGeom>
        </p:spPr>
      </p:pic>
      <p:pic>
        <p:nvPicPr>
          <p:cNvPr id="6" name="03-output_layer_008th_filter_eigh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287405" y="3259684"/>
            <a:ext cx="487363" cy="487363"/>
          </a:xfrm>
          <a:prstGeom prst="rect">
            <a:avLst/>
          </a:prstGeom>
        </p:spPr>
      </p:pic>
      <p:pic>
        <p:nvPicPr>
          <p:cNvPr id="7" name="04-output_layer_010th_filter_bed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05076" y="5349959"/>
            <a:ext cx="487363" cy="487363"/>
          </a:xfrm>
          <a:prstGeom prst="rect">
            <a:avLst/>
          </a:prstGeom>
        </p:spPr>
      </p:pic>
      <p:pic>
        <p:nvPicPr>
          <p:cNvPr id="8" name="05-output_layer_011th_filter_bird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7058" y="5349959"/>
            <a:ext cx="487363" cy="487363"/>
          </a:xfrm>
          <a:prstGeom prst="rect">
            <a:avLst/>
          </a:prstGeom>
        </p:spPr>
      </p:pic>
      <p:pic>
        <p:nvPicPr>
          <p:cNvPr id="9" name="06-output_layer_015th_filter_tree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480286" y="5349959"/>
            <a:ext cx="487363" cy="48736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9160" y="-243408"/>
            <a:ext cx="9559800" cy="727280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ì¹´íë² ë¤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66" y="5095648"/>
            <a:ext cx="3778513" cy="1353967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7406" y="2416387"/>
            <a:ext cx="9156289" cy="202522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In last time…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735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CAM(Class </a:t>
            </a:r>
            <a:r>
              <a:rPr lang="en-US" altLang="ko-K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Activation </a:t>
            </a: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Map)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62376" y="1015200"/>
            <a:ext cx="8974120" cy="829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buClr>
                <a:srgbClr val="000000"/>
              </a:buClr>
              <a:buFont typeface="Arial"/>
              <a:buChar char="•"/>
            </a:pPr>
            <a:endParaRPr lang="en-US" altLang="ko-KR" dirty="0" smtClean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7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1" name="CustomShape 2"/>
          <p:cNvSpPr/>
          <p:nvPr/>
        </p:nvSpPr>
        <p:spPr>
          <a:xfrm>
            <a:off x="62376" y="986000"/>
            <a:ext cx="8614080" cy="1146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Class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ctivation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Map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(also known as ‘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attention map’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 smtClean="0"/>
              <a:t>The </a:t>
            </a:r>
            <a:r>
              <a:rPr lang="en-US" altLang="ko-KR" sz="2000" dirty="0"/>
              <a:t>CAM visualizes </a:t>
            </a:r>
            <a:r>
              <a:rPr lang="en-US" altLang="ko-KR" sz="2000" dirty="0" smtClean="0"/>
              <a:t>where </a:t>
            </a:r>
            <a:r>
              <a:rPr lang="en-US" altLang="ko-KR" sz="2000" dirty="0"/>
              <a:t>each class is focusing </a:t>
            </a:r>
            <a:r>
              <a:rPr lang="en-US" altLang="ko-KR" sz="2000" dirty="0" smtClean="0"/>
              <a:t>on.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ko-KR" sz="2000" dirty="0"/>
              <a:t>M</a:t>
            </a:r>
            <a:r>
              <a:rPr lang="en-US" altLang="ko-KR" sz="2000" dirty="0" smtClean="0"/>
              <a:t>ultiply the last convolution layer’s gradient and </a:t>
            </a:r>
            <a:r>
              <a:rPr lang="en-US" altLang="ko-KR" sz="2000" dirty="0"/>
              <a:t>feature map</a:t>
            </a:r>
            <a:endParaRPr lang="en-US" altLang="ko-KR" sz="2000" dirty="0" smtClean="0"/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"/>
            </a:endParaRPr>
          </a:p>
        </p:txBody>
      </p:sp>
      <p:pic>
        <p:nvPicPr>
          <p:cNvPr id="25" name="Picture 21" descr="https://i2.wp.com/hugrypiggykim.com/wp-content/uploads/2018/03/gradcam-2.jpg?resize=508%2C1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73344"/>
            <a:ext cx="3945598" cy="121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87624" y="2582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7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42587"/>
            <a:ext cx="2454413" cy="93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11960" y="1988840"/>
            <a:ext cx="397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/>
              <a:t>,</a:t>
            </a:r>
            <a:endParaRPr lang="ko-KR" altLang="en-US" sz="6000" dirty="0"/>
          </a:p>
        </p:txBody>
      </p:sp>
      <p:pic>
        <p:nvPicPr>
          <p:cNvPr id="1026" name="Picture 2" descr="grad cam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8" y="3301792"/>
            <a:ext cx="8699825" cy="300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9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CAM – Apply 1D model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8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87624" y="2582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grad ca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8" y="980728"/>
            <a:ext cx="8699825" cy="300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99592" y="3212976"/>
            <a:ext cx="1224136" cy="72008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17784" y="1412776"/>
            <a:ext cx="1080120" cy="72008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556082" y="3056677"/>
            <a:ext cx="2029316" cy="10437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Importance</a:t>
            </a:r>
          </a:p>
          <a:p>
            <a:pPr algn="ctr"/>
            <a:r>
              <a:rPr lang="en-US" altLang="ko-KR" sz="2000" dirty="0" smtClean="0"/>
              <a:t>Of</a:t>
            </a:r>
          </a:p>
          <a:p>
            <a:pPr algn="ctr"/>
            <a:r>
              <a:rPr lang="en-US" altLang="ko-KR" sz="2000" dirty="0" smtClean="0"/>
              <a:t>Each class</a:t>
            </a:r>
            <a:endParaRPr lang="ko-KR" altLang="en-US" sz="2000" dirty="0"/>
          </a:p>
        </p:txBody>
      </p:sp>
      <p:cxnSp>
        <p:nvCxnSpPr>
          <p:cNvPr id="7" name="꺾인 연결선 6"/>
          <p:cNvCxnSpPr>
            <a:stCxn id="12" idx="2"/>
            <a:endCxn id="3" idx="3"/>
          </p:cNvCxnSpPr>
          <p:nvPr/>
        </p:nvCxnSpPr>
        <p:spPr>
          <a:xfrm rot="5400000">
            <a:off x="5798779" y="1919475"/>
            <a:ext cx="1445684" cy="187244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" idx="3"/>
            <a:endCxn id="3" idx="1"/>
          </p:cNvCxnSpPr>
          <p:nvPr/>
        </p:nvCxnSpPr>
        <p:spPr>
          <a:xfrm>
            <a:off x="2123728" y="3573016"/>
            <a:ext cx="1432354" cy="55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" y="4437112"/>
            <a:ext cx="2925987" cy="188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정육면체 15"/>
          <p:cNvSpPr/>
          <p:nvPr/>
        </p:nvSpPr>
        <p:spPr>
          <a:xfrm>
            <a:off x="3491984" y="4515666"/>
            <a:ext cx="2082669" cy="1571084"/>
          </a:xfrm>
          <a:prstGeom prst="cube">
            <a:avLst>
              <a:gd name="adj" fmla="val 1024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Using</a:t>
            </a:r>
          </a:p>
          <a:p>
            <a:pPr algn="ctr"/>
            <a:r>
              <a:rPr lang="en-US" altLang="ko-KR" sz="2400" dirty="0" smtClean="0"/>
              <a:t>CAM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6521621" y="4515666"/>
            <a:ext cx="2160240" cy="1571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Highlighted</a:t>
            </a: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Result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2051" idx="3"/>
            <a:endCxn id="16" idx="2"/>
          </p:cNvCxnSpPr>
          <p:nvPr/>
        </p:nvCxnSpPr>
        <p:spPr>
          <a:xfrm>
            <a:off x="2974653" y="5379328"/>
            <a:ext cx="517331" cy="239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574653" y="5381718"/>
            <a:ext cx="9469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7504" y="4293096"/>
            <a:ext cx="887324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09160" y="24120"/>
            <a:ext cx="9559800" cy="7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marL="76320" algn="ctr">
              <a:lnSpc>
                <a:spcPct val="115000"/>
              </a:lnSpc>
            </a:pPr>
            <a:r>
              <a:rPr lang="en-US" altLang="ko-K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CAM – Example “Zero”</a:t>
            </a:r>
            <a:endParaRPr lang="en-US" altLang="ko-K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3505200" y="6520259"/>
            <a:ext cx="2133600" cy="3377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dirty="0" smtClean="0"/>
              <a:t>- </a:t>
            </a:r>
            <a:fld id="{418E402C-A4B3-B44A-8179-21E78BEC4A82}" type="slidenum">
              <a:rPr lang="en-US" sz="1600" smtClean="0"/>
              <a:pPr algn="ctr">
                <a:defRPr/>
              </a:pPr>
              <a:t>9</a:t>
            </a:fld>
            <a:r>
              <a:rPr lang="en-US" sz="1600" dirty="0" smtClean="0"/>
              <a:t> -</a:t>
            </a:r>
            <a:endParaRPr lang="en-US" sz="1600" dirty="0"/>
          </a:p>
        </p:txBody>
      </p:sp>
      <p:pic>
        <p:nvPicPr>
          <p:cNvPr id="3076" name="Picture 4" descr="C:\Users\BbChip\Desktop\lab_meeting\190504\data\gradcam\sample_output_layer_00th_zero_base 사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2186735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BbChip\Desktop\lab_meeting\190504\data\gradcam\sample_output_layer_01th_zero_base 사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2720142"/>
            <a:ext cx="3851985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bChip\Desktop\lab_meeting\190504\data\gradcam\sample_output_layer_02th_zero_base 사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3253549"/>
            <a:ext cx="3851985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BbChip\Desktop\lab_meeting\190504\data\gradcam\sample_output_layer_03th_zero_base 사본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3786956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BbChip\Desktop\lab_meeting\190504\data\gradcam\sample_output_layer_04th_zero_base 사본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4320363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BbChip\Desktop\lab_meeting\190504\data\gradcam\sample_output_layer_05th_zero_base 사본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4853770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BbChip\Desktop\lab_meeting\190504\data\gradcam\sample_output_layer_06th_zero_base 사본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5387177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BbChip\Desktop\lab_meeting\190504\data\gradcam\sample_output_layer_07th_zero_base 사본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5920583"/>
            <a:ext cx="3851985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BbChip\Desktop\lab_meeting\190504\data\gradcam\sample_output_layer_08th_zero_base 사본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2187053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BbChip\Desktop\lab_meeting\190504\data\gradcam\sample_output_layer_09th_zero_base 사본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2720414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BbChip\Desktop\lab_meeting\190504\data\gradcam\sample_output_layer_10th_zero_base 사본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3253775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BbChip\Desktop\lab_meeting\190504\data\gradcam\sample_output_layer_11th_zero_base 사본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3787136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BbChip\Desktop\lab_meeting\190504\data\gradcam\sample_output_layer_12th_zero_base 사본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4320497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BbChip\Desktop\lab_meeting\190504\data\gradcam\sample_output_layer_13th_zero_base 사본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4853858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BbChip\Desktop\lab_meeting\190504\data\gradcam\sample_output_layer_14th_zero_base 사본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5387219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BbChip\Desktop\lab_meeting\190504\data\gradcam\sample_output_layer_15th_zero_base 사본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20" y="5920583"/>
            <a:ext cx="3851984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stomShape 2"/>
          <p:cNvSpPr/>
          <p:nvPr/>
        </p:nvSpPr>
        <p:spPr>
          <a:xfrm>
            <a:off x="62376" y="986000"/>
            <a:ext cx="8614080" cy="1146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attention represent original data only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for the corresponding class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corresponding class, the result focus on overall, But the other is not.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5" y="1817721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Input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2301963" y="181772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CAM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3848" y="1817721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applied result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424" y="218396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424" y="27289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ne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424" y="32611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two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424" y="37869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three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2424" y="43290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four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424" y="485377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five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424" y="538717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six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2424" y="592910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seven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619923" y="21955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eight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619923" y="27331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nine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19923" y="325354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bed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619923" y="37956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bird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19923" y="43298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619923" y="48581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dog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619923" y="539573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tree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619923" y="59291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house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558075" y="2204864"/>
            <a:ext cx="24085" cy="414459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76204" y="1817721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Input</a:t>
            </a:r>
            <a:endParaRPr lang="ko-KR" alt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862552" y="181772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CAM</a:t>
            </a:r>
            <a:endParaRPr lang="ko-KR" alt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7764437" y="1817721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applied result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00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53339</TotalTime>
  <Words>517</Words>
  <Application>Microsoft Office PowerPoint</Application>
  <PresentationFormat>화면 슬라이드 쇼(4:3)</PresentationFormat>
  <Paragraphs>137</Paragraphs>
  <Slides>11</Slides>
  <Notes>11</Notes>
  <HiddenSlides>1</HiddenSlides>
  <MMClips>26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Jinsu;Wangwon Lee</dc:creator>
  <cp:lastModifiedBy>Windows 사용자</cp:lastModifiedBy>
  <cp:revision>1550</cp:revision>
  <dcterms:modified xsi:type="dcterms:W3CDTF">2019-05-03T18:43:11Z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